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4.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CenturyGothic-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6f6dbd733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56f6dbd733_2_2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8b14aeb0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8b14aeb0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8b14aeb0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8b14aeb0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8b14aeb0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8b14aeb0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8b14aeb0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8b14aeb0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8b14aeb0c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8b14aeb0c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783eec24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783eec24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b4c40fb58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b4c40fb58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783eec24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783eec24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b4c40fb58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b4c40fb58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b1cfea0c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b1cfea0c7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15d5089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15d5089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b4c40fb58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b4c40fb58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783eec24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783eec24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5b4c40fb5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b4c40fb5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b4c40fb58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b4c40fb58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b4c40fb58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b4c40fb58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b1cfea0c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b1cfea0c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5b1cfea0c7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b1cfea0c7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b1cfea0c7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b1cfea0c7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b1cfea0c7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b1cfea0c7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5b1cfea0c7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1cfea0c7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783eec2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783eec2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94fe99b2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94fe99b2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594fe99b2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94fe99b2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15d5089c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15d5089c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15d5089c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15d5089c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8b14aeb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8b14aeb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8b14aeb0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8b14aeb0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8b14aeb0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8b14aeb0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8b14aeb0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8b14aeb0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8b14aeb0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8b14aeb0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68" name="Shape 68"/>
        <p:cNvGrpSpPr/>
        <p:nvPr/>
      </p:nvGrpSpPr>
      <p:grpSpPr>
        <a:xfrm>
          <a:off x="0" y="0"/>
          <a:ext cx="0" cy="0"/>
          <a:chOff x="0" y="0"/>
          <a:chExt cx="0" cy="0"/>
        </a:xfrm>
      </p:grpSpPr>
      <p:grpSp>
        <p:nvGrpSpPr>
          <p:cNvPr id="69" name="Google Shape;69;p14"/>
          <p:cNvGrpSpPr/>
          <p:nvPr/>
        </p:nvGrpSpPr>
        <p:grpSpPr>
          <a:xfrm>
            <a:off x="0" y="0"/>
            <a:ext cx="9144000" cy="5143500"/>
            <a:chOff x="0" y="0"/>
            <a:chExt cx="12192000" cy="6858000"/>
          </a:xfrm>
        </p:grpSpPr>
        <p:sp>
          <p:nvSpPr>
            <p:cNvPr id="70" name="Google Shape;70;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 name="Google Shape;71;p14"/>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 name="Google Shape;72;p14"/>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 name="Google Shape;73;p14"/>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 name="Google Shape;74;p14"/>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 name="Google Shape;75;p14"/>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 name="Google Shape;76;p14"/>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 name="Google Shape;77;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8" name="Google Shape;78;p14"/>
          <p:cNvSpPr txBox="1"/>
          <p:nvPr>
            <p:ph type="ctrTitle"/>
          </p:nvPr>
        </p:nvSpPr>
        <p:spPr>
          <a:xfrm>
            <a:off x="866216" y="1574800"/>
            <a:ext cx="6619243" cy="2008236"/>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lt2"/>
              </a:buClr>
              <a:buSzPts val="4100"/>
              <a:buFont typeface="Century Gothic"/>
              <a:buNone/>
              <a:defRPr sz="4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4"/>
          <p:cNvSpPr txBox="1"/>
          <p:nvPr>
            <p:ph idx="1" type="subTitle"/>
          </p:nvPr>
        </p:nvSpPr>
        <p:spPr>
          <a:xfrm>
            <a:off x="866216" y="3583035"/>
            <a:ext cx="6619243" cy="646065"/>
          </a:xfrm>
          <a:prstGeom prst="rect">
            <a:avLst/>
          </a:prstGeom>
          <a:noFill/>
          <a:ln>
            <a:noFill/>
          </a:ln>
        </p:spPr>
        <p:txBody>
          <a:bodyPr anchorCtr="0" anchor="t" bIns="34275" lIns="68575" spcFirstLastPara="1" rIns="68575" wrap="square" tIns="34275"/>
          <a:lstStyle>
            <a:lvl1pPr lvl="0" algn="l">
              <a:spcBef>
                <a:spcPts val="800"/>
              </a:spcBef>
              <a:spcAft>
                <a:spcPts val="0"/>
              </a:spcAft>
              <a:buSzPts val="1100"/>
              <a:buNone/>
              <a:defRPr cap="none">
                <a:solidFill>
                  <a:schemeClr val="accent1"/>
                </a:solidFill>
              </a:defRPr>
            </a:lvl1pPr>
            <a:lvl2pPr lvl="1" algn="ctr">
              <a:spcBef>
                <a:spcPts val="800"/>
              </a:spcBef>
              <a:spcAft>
                <a:spcPts val="0"/>
              </a:spcAft>
              <a:buSzPts val="1000"/>
              <a:buNone/>
              <a:defRPr>
                <a:solidFill>
                  <a:srgbClr val="888888"/>
                </a:solidFill>
              </a:defRPr>
            </a:lvl2pPr>
            <a:lvl3pPr lvl="2" algn="ctr">
              <a:spcBef>
                <a:spcPts val="800"/>
              </a:spcBef>
              <a:spcAft>
                <a:spcPts val="0"/>
              </a:spcAft>
              <a:buSzPts val="800"/>
              <a:buNone/>
              <a:defRPr>
                <a:solidFill>
                  <a:srgbClr val="888888"/>
                </a:solidFill>
              </a:defRPr>
            </a:lvl3pPr>
            <a:lvl4pPr lvl="3" algn="ctr">
              <a:spcBef>
                <a:spcPts val="800"/>
              </a:spcBef>
              <a:spcAft>
                <a:spcPts val="0"/>
              </a:spcAft>
              <a:buSzPts val="700"/>
              <a:buNone/>
              <a:defRPr>
                <a:solidFill>
                  <a:srgbClr val="888888"/>
                </a:solidFill>
              </a:defRPr>
            </a:lvl4pPr>
            <a:lvl5pPr lvl="4" algn="ctr">
              <a:spcBef>
                <a:spcPts val="800"/>
              </a:spcBef>
              <a:spcAft>
                <a:spcPts val="0"/>
              </a:spcAft>
              <a:buSzPts val="700"/>
              <a:buNone/>
              <a:defRPr>
                <a:solidFill>
                  <a:srgbClr val="888888"/>
                </a:solidFill>
              </a:defRPr>
            </a:lvl5pPr>
            <a:lvl6pPr lvl="5" algn="ctr">
              <a:spcBef>
                <a:spcPts val="800"/>
              </a:spcBef>
              <a:spcAft>
                <a:spcPts val="0"/>
              </a:spcAft>
              <a:buSzPts val="700"/>
              <a:buNone/>
              <a:defRPr>
                <a:solidFill>
                  <a:srgbClr val="888888"/>
                </a:solidFill>
              </a:defRPr>
            </a:lvl6pPr>
            <a:lvl7pPr lvl="6" algn="ctr">
              <a:spcBef>
                <a:spcPts val="800"/>
              </a:spcBef>
              <a:spcAft>
                <a:spcPts val="0"/>
              </a:spcAft>
              <a:buSzPts val="700"/>
              <a:buNone/>
              <a:defRPr>
                <a:solidFill>
                  <a:srgbClr val="888888"/>
                </a:solidFill>
              </a:defRPr>
            </a:lvl7pPr>
            <a:lvl8pPr lvl="7" algn="ctr">
              <a:spcBef>
                <a:spcPts val="800"/>
              </a:spcBef>
              <a:spcAft>
                <a:spcPts val="0"/>
              </a:spcAft>
              <a:buSzPts val="700"/>
              <a:buNone/>
              <a:defRPr>
                <a:solidFill>
                  <a:srgbClr val="888888"/>
                </a:solidFill>
              </a:defRPr>
            </a:lvl8pPr>
            <a:lvl9pPr lvl="8" algn="ctr">
              <a:spcBef>
                <a:spcPts val="800"/>
              </a:spcBef>
              <a:spcAft>
                <a:spcPts val="0"/>
              </a:spcAft>
              <a:buSzPts val="700"/>
              <a:buNone/>
              <a:defRPr>
                <a:solidFill>
                  <a:srgbClr val="888888"/>
                </a:solidFill>
              </a:defRPr>
            </a:lvl9pPr>
          </a:lstStyle>
          <a:p/>
        </p:txBody>
      </p:sp>
      <p:sp>
        <p:nvSpPr>
          <p:cNvPr id="80" name="Google Shape;80;p14"/>
          <p:cNvSpPr txBox="1"/>
          <p:nvPr>
            <p:ph idx="10" type="dt"/>
          </p:nvPr>
        </p:nvSpPr>
        <p:spPr>
          <a:xfrm rot="5400000">
            <a:off x="7632209" y="1344167"/>
            <a:ext cx="742949" cy="228599"/>
          </a:xfrm>
          <a:prstGeom prst="rect">
            <a:avLst/>
          </a:prstGeom>
          <a:noFill/>
          <a:ln>
            <a:noFill/>
          </a:ln>
        </p:spPr>
        <p:txBody>
          <a:bodyPr anchorCtr="0" anchor="t" bIns="34275" lIns="68575" spcFirstLastPara="1" rIns="68575" wrap="square" tIns="34275"/>
          <a:lstStyle>
            <a:lvl1pPr lvl="0" algn="l">
              <a:spcBef>
                <a:spcPts val="0"/>
              </a:spcBef>
              <a:spcAft>
                <a:spcPts val="0"/>
              </a:spcAft>
              <a:buSzPts val="1100"/>
              <a:buNone/>
              <a:defRPr b="0" i="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4"/>
          <p:cNvSpPr txBox="1"/>
          <p:nvPr>
            <p:ph idx="11" type="ftr"/>
          </p:nvPr>
        </p:nvSpPr>
        <p:spPr>
          <a:xfrm rot="5400000">
            <a:off x="6722681" y="2420115"/>
            <a:ext cx="2894846" cy="228601"/>
          </a:xfrm>
          <a:prstGeom prst="rect">
            <a:avLst/>
          </a:prstGeom>
          <a:noFill/>
          <a:ln>
            <a:noFill/>
          </a:ln>
        </p:spPr>
        <p:txBody>
          <a:bodyPr anchorCtr="0" anchor="b" bIns="34275" lIns="68575" spcFirstLastPara="1" rIns="68575" wrap="square" tIns="34275"/>
          <a:lstStyle>
            <a:lvl1pPr lvl="0" algn="l">
              <a:spcBef>
                <a:spcPts val="0"/>
              </a:spcBef>
              <a:spcAft>
                <a:spcPts val="0"/>
              </a:spcAft>
              <a:buSzPts val="1100"/>
              <a:buNone/>
              <a:defRPr b="0" i="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4"/>
          <p:cNvSpPr/>
          <p:nvPr/>
        </p:nvSpPr>
        <p:spPr>
          <a:xfrm>
            <a:off x="783279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 name="Google Shape;83;p14"/>
          <p:cNvSpPr txBox="1"/>
          <p:nvPr>
            <p:ph idx="12" type="sldNum"/>
          </p:nvPr>
        </p:nvSpPr>
        <p:spPr>
          <a:xfrm>
            <a:off x="7763256" y="219456"/>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4" name="Shape 84"/>
        <p:cNvGrpSpPr/>
        <p:nvPr/>
      </p:nvGrpSpPr>
      <p:grpSpPr>
        <a:xfrm>
          <a:off x="0" y="0"/>
          <a:ext cx="0" cy="0"/>
          <a:chOff x="0" y="0"/>
          <a:chExt cx="0" cy="0"/>
        </a:xfrm>
      </p:grpSpPr>
      <p:sp>
        <p:nvSpPr>
          <p:cNvPr id="85" name="Google Shape;85;p15"/>
          <p:cNvSpPr txBox="1"/>
          <p:nvPr>
            <p:ph type="title"/>
          </p:nvPr>
        </p:nvSpPr>
        <p:spPr>
          <a:xfrm>
            <a:off x="866216" y="710940"/>
            <a:ext cx="6571060" cy="546360"/>
          </a:xfrm>
          <a:prstGeom prst="rect">
            <a:avLst/>
          </a:prstGeom>
          <a:noFill/>
          <a:ln>
            <a:noFill/>
          </a:ln>
        </p:spPr>
        <p:txBody>
          <a:bodyPr anchorCtr="0" anchor="ctr" bIns="34275" lIns="68575" spcFirstLastPara="1" rIns="68575" wrap="square" tIns="34275"/>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5"/>
          <p:cNvSpPr txBox="1"/>
          <p:nvPr>
            <p:ph idx="1" type="body"/>
          </p:nvPr>
        </p:nvSpPr>
        <p:spPr>
          <a:xfrm>
            <a:off x="866216" y="1952625"/>
            <a:ext cx="6571060" cy="2562225"/>
          </a:xfrm>
          <a:prstGeom prst="rect">
            <a:avLst/>
          </a:prstGeom>
          <a:noFill/>
          <a:ln>
            <a:noFill/>
          </a:ln>
        </p:spPr>
        <p:txBody>
          <a:bodyPr anchorCtr="0" anchor="t" bIns="34275" lIns="68575" spcFirstLastPara="1" rIns="68575" wrap="square" tIns="34275"/>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87" name="Google Shape;87;p15"/>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5"/>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5"/>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90" name="Shape 90"/>
        <p:cNvGrpSpPr/>
        <p:nvPr/>
      </p:nvGrpSpPr>
      <p:grpSpPr>
        <a:xfrm>
          <a:off x="0" y="0"/>
          <a:ext cx="0" cy="0"/>
          <a:chOff x="0" y="0"/>
          <a:chExt cx="0" cy="0"/>
        </a:xfrm>
      </p:grpSpPr>
      <p:grpSp>
        <p:nvGrpSpPr>
          <p:cNvPr id="91" name="Google Shape;91;p16"/>
          <p:cNvGrpSpPr/>
          <p:nvPr/>
        </p:nvGrpSpPr>
        <p:grpSpPr>
          <a:xfrm>
            <a:off x="0" y="0"/>
            <a:ext cx="9144000" cy="5143500"/>
            <a:chOff x="0" y="0"/>
            <a:chExt cx="12192000" cy="6858000"/>
          </a:xfrm>
        </p:grpSpPr>
        <p:sp>
          <p:nvSpPr>
            <p:cNvPr id="92" name="Google Shape;92;p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 name="Google Shape;93;p16"/>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 name="Google Shape;94;p16"/>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 name="Google Shape;95;p16"/>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 name="Google Shape;96;p16"/>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 name="Google Shape;97;p16"/>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 name="Google Shape;98;p16"/>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 name="Google Shape;99;p16"/>
            <p:cNvSpPr/>
            <p:nvPr/>
          </p:nvSpPr>
          <p:spPr>
            <a:xfrm>
              <a:off x="7289800" y="402165"/>
              <a:ext cx="4478865" cy="605367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 name="Google Shape;100;p16"/>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01" name="Google Shape;101;p16"/>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2" name="Google Shape;102;p1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03" name="Google Shape;103;p16"/>
          <p:cNvSpPr txBox="1"/>
          <p:nvPr>
            <p:ph type="title"/>
          </p:nvPr>
        </p:nvSpPr>
        <p:spPr>
          <a:xfrm>
            <a:off x="866217" y="2008233"/>
            <a:ext cx="3263267" cy="1712867"/>
          </a:xfrm>
          <a:prstGeom prst="rect">
            <a:avLst/>
          </a:prstGeom>
          <a:noFill/>
          <a:ln>
            <a:noFill/>
          </a:ln>
        </p:spPr>
        <p:txBody>
          <a:bodyPr anchorCtr="0" anchor="ctr" bIns="34275" lIns="68575" spcFirstLastPara="1" rIns="68575" wrap="square" tIns="34275"/>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6"/>
          <p:cNvSpPr txBox="1"/>
          <p:nvPr>
            <p:ph idx="1" type="body"/>
          </p:nvPr>
        </p:nvSpPr>
        <p:spPr>
          <a:xfrm>
            <a:off x="5171670" y="2008233"/>
            <a:ext cx="2818159" cy="1712868"/>
          </a:xfrm>
          <a:prstGeom prst="rect">
            <a:avLst/>
          </a:prstGeom>
          <a:noFill/>
          <a:ln>
            <a:noFill/>
          </a:ln>
        </p:spPr>
        <p:txBody>
          <a:bodyPr anchorCtr="0" anchor="ctr" bIns="34275" lIns="68575" spcFirstLastPara="1" rIns="68575" wrap="square" tIns="34275"/>
          <a:lstStyle>
            <a:lvl1pPr indent="-228600" lvl="0" marL="457200" algn="l">
              <a:spcBef>
                <a:spcPts val="800"/>
              </a:spcBef>
              <a:spcAft>
                <a:spcPts val="0"/>
              </a:spcAft>
              <a:buSzPts val="1200"/>
              <a:buNone/>
              <a:defRPr sz="1500" cap="none">
                <a:solidFill>
                  <a:schemeClr val="accent1"/>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105" name="Google Shape;105;p16"/>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6"/>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6"/>
          <p:cNvSpPr/>
          <p:nvPr/>
        </p:nvSpPr>
        <p:spPr>
          <a:xfrm>
            <a:off x="783279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 name="Google Shape;108;p16"/>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09" name="Shape 109"/>
        <p:cNvGrpSpPr/>
        <p:nvPr/>
      </p:nvGrpSpPr>
      <p:grpSpPr>
        <a:xfrm>
          <a:off x="0" y="0"/>
          <a:ext cx="0" cy="0"/>
          <a:chOff x="0" y="0"/>
          <a:chExt cx="0" cy="0"/>
        </a:xfrm>
      </p:grpSpPr>
      <p:sp>
        <p:nvSpPr>
          <p:cNvPr id="110" name="Google Shape;110;p17"/>
          <p:cNvSpPr txBox="1"/>
          <p:nvPr>
            <p:ph type="title"/>
          </p:nvPr>
        </p:nvSpPr>
        <p:spPr>
          <a:xfrm>
            <a:off x="866216" y="710940"/>
            <a:ext cx="6571060" cy="546360"/>
          </a:xfrm>
          <a:prstGeom prst="rect">
            <a:avLst/>
          </a:prstGeom>
          <a:noFill/>
          <a:ln>
            <a:noFill/>
          </a:ln>
        </p:spPr>
        <p:txBody>
          <a:bodyPr anchorCtr="0" anchor="ctr" bIns="34275" lIns="68575" spcFirstLastPara="1" rIns="68575" wrap="square" tIns="34275"/>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17"/>
          <p:cNvSpPr txBox="1"/>
          <p:nvPr>
            <p:ph idx="1" type="body"/>
          </p:nvPr>
        </p:nvSpPr>
        <p:spPr>
          <a:xfrm>
            <a:off x="863526" y="1952625"/>
            <a:ext cx="3621558" cy="2562226"/>
          </a:xfrm>
          <a:prstGeom prst="rect">
            <a:avLst/>
          </a:prstGeom>
          <a:noFill/>
          <a:ln>
            <a:noFill/>
          </a:ln>
        </p:spPr>
        <p:txBody>
          <a:bodyPr anchorCtr="0" anchor="t" bIns="34275" lIns="68575" spcFirstLastPara="1" rIns="68575" wrap="square" tIns="34275"/>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12" name="Google Shape;112;p17"/>
          <p:cNvSpPr txBox="1"/>
          <p:nvPr>
            <p:ph idx="2" type="body"/>
          </p:nvPr>
        </p:nvSpPr>
        <p:spPr>
          <a:xfrm>
            <a:off x="4656533" y="1952625"/>
            <a:ext cx="3618869" cy="2533279"/>
          </a:xfrm>
          <a:prstGeom prst="rect">
            <a:avLst/>
          </a:prstGeom>
          <a:noFill/>
          <a:ln>
            <a:noFill/>
          </a:ln>
        </p:spPr>
        <p:txBody>
          <a:bodyPr anchorCtr="0" anchor="t" bIns="34275" lIns="68575" spcFirstLastPara="1" rIns="68575" wrap="square" tIns="34275"/>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13" name="Google Shape;113;p17"/>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17"/>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17"/>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6" name="Shape 116"/>
        <p:cNvGrpSpPr/>
        <p:nvPr/>
      </p:nvGrpSpPr>
      <p:grpSpPr>
        <a:xfrm>
          <a:off x="0" y="0"/>
          <a:ext cx="0" cy="0"/>
          <a:chOff x="0" y="0"/>
          <a:chExt cx="0" cy="0"/>
        </a:xfrm>
      </p:grpSpPr>
      <p:sp>
        <p:nvSpPr>
          <p:cNvPr id="117" name="Google Shape;117;p18"/>
          <p:cNvSpPr txBox="1"/>
          <p:nvPr>
            <p:ph type="title"/>
          </p:nvPr>
        </p:nvSpPr>
        <p:spPr>
          <a:xfrm>
            <a:off x="866216" y="710940"/>
            <a:ext cx="6571060" cy="546360"/>
          </a:xfrm>
          <a:prstGeom prst="rect">
            <a:avLst/>
          </a:prstGeom>
          <a:noFill/>
          <a:ln>
            <a:noFill/>
          </a:ln>
        </p:spPr>
        <p:txBody>
          <a:bodyPr anchorCtr="0" anchor="ctr" bIns="34275" lIns="68575" spcFirstLastPara="1" rIns="68575" wrap="square" tIns="34275"/>
          <a:lstStyle>
            <a:lvl1pPr lvl="0" algn="l">
              <a:spcBef>
                <a:spcPts val="0"/>
              </a:spcBef>
              <a:spcAft>
                <a:spcPts val="0"/>
              </a:spcAft>
              <a:buClr>
                <a:schemeClr val="lt2"/>
              </a:buClr>
              <a:buSzPts val="27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18"/>
          <p:cNvSpPr txBox="1"/>
          <p:nvPr>
            <p:ph idx="1" type="body"/>
          </p:nvPr>
        </p:nvSpPr>
        <p:spPr>
          <a:xfrm>
            <a:off x="866216" y="1977047"/>
            <a:ext cx="3618869" cy="432197"/>
          </a:xfrm>
          <a:prstGeom prst="rect">
            <a:avLst/>
          </a:prstGeom>
          <a:noFill/>
          <a:ln>
            <a:noFill/>
          </a:ln>
        </p:spPr>
        <p:txBody>
          <a:bodyPr anchorCtr="0" anchor="b" bIns="34275" lIns="68575" spcFirstLastPara="1" rIns="68575" wrap="square" tIns="34275"/>
          <a:lstStyle>
            <a:lvl1pPr indent="-228600" lvl="0" marL="457200" algn="l">
              <a:spcBef>
                <a:spcPts val="800"/>
              </a:spcBef>
              <a:spcAft>
                <a:spcPts val="0"/>
              </a:spcAft>
              <a:buSzPts val="1400"/>
              <a:buNone/>
              <a:defRPr b="0" sz="1800">
                <a:solidFill>
                  <a:schemeClr val="accent1"/>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19" name="Google Shape;119;p18"/>
          <p:cNvSpPr txBox="1"/>
          <p:nvPr>
            <p:ph idx="2" type="body"/>
          </p:nvPr>
        </p:nvSpPr>
        <p:spPr>
          <a:xfrm>
            <a:off x="866216" y="2409244"/>
            <a:ext cx="3618869" cy="2105607"/>
          </a:xfrm>
          <a:prstGeom prst="rect">
            <a:avLst/>
          </a:prstGeom>
          <a:noFill/>
          <a:ln>
            <a:noFill/>
          </a:ln>
        </p:spPr>
        <p:txBody>
          <a:bodyPr anchorCtr="0" anchor="t" bIns="34275" lIns="68575" spcFirstLastPara="1" rIns="68575" wrap="square" tIns="34275"/>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20" name="Google Shape;120;p18"/>
          <p:cNvSpPr txBox="1"/>
          <p:nvPr>
            <p:ph idx="3" type="body"/>
          </p:nvPr>
        </p:nvSpPr>
        <p:spPr>
          <a:xfrm>
            <a:off x="4656533" y="1952624"/>
            <a:ext cx="3618870" cy="456619"/>
          </a:xfrm>
          <a:prstGeom prst="rect">
            <a:avLst/>
          </a:prstGeom>
          <a:noFill/>
          <a:ln>
            <a:noFill/>
          </a:ln>
        </p:spPr>
        <p:txBody>
          <a:bodyPr anchorCtr="0" anchor="b" bIns="34275" lIns="68575" spcFirstLastPara="1" rIns="68575" wrap="square" tIns="34275"/>
          <a:lstStyle>
            <a:lvl1pPr indent="-228600" lvl="0" marL="457200" algn="l">
              <a:spcBef>
                <a:spcPts val="800"/>
              </a:spcBef>
              <a:spcAft>
                <a:spcPts val="0"/>
              </a:spcAft>
              <a:buSzPts val="1400"/>
              <a:buNone/>
              <a:defRPr b="0" sz="1800">
                <a:solidFill>
                  <a:schemeClr val="accent1"/>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21" name="Google Shape;121;p18"/>
          <p:cNvSpPr txBox="1"/>
          <p:nvPr>
            <p:ph idx="4" type="body"/>
          </p:nvPr>
        </p:nvSpPr>
        <p:spPr>
          <a:xfrm>
            <a:off x="4656534" y="2409245"/>
            <a:ext cx="3618869" cy="2105606"/>
          </a:xfrm>
          <a:prstGeom prst="rect">
            <a:avLst/>
          </a:prstGeom>
          <a:noFill/>
          <a:ln>
            <a:noFill/>
          </a:ln>
        </p:spPr>
        <p:txBody>
          <a:bodyPr anchorCtr="0" anchor="t" bIns="34275" lIns="68575" spcFirstLastPara="1" rIns="68575" wrap="square" tIns="34275"/>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22" name="Google Shape;122;p18"/>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18"/>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18"/>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5" name="Shape 125"/>
        <p:cNvGrpSpPr/>
        <p:nvPr/>
      </p:nvGrpSpPr>
      <p:grpSpPr>
        <a:xfrm>
          <a:off x="0" y="0"/>
          <a:ext cx="0" cy="0"/>
          <a:chOff x="0" y="0"/>
          <a:chExt cx="0" cy="0"/>
        </a:xfrm>
      </p:grpSpPr>
      <p:sp>
        <p:nvSpPr>
          <p:cNvPr id="126" name="Google Shape;126;p19"/>
          <p:cNvSpPr txBox="1"/>
          <p:nvPr>
            <p:ph type="title"/>
          </p:nvPr>
        </p:nvSpPr>
        <p:spPr>
          <a:xfrm>
            <a:off x="866216" y="710940"/>
            <a:ext cx="6571060" cy="546360"/>
          </a:xfrm>
          <a:prstGeom prst="rect">
            <a:avLst/>
          </a:prstGeom>
          <a:noFill/>
          <a:ln>
            <a:noFill/>
          </a:ln>
        </p:spPr>
        <p:txBody>
          <a:bodyPr anchorCtr="0" anchor="ctr" bIns="34275" lIns="68575" spcFirstLastPara="1" rIns="68575" wrap="square" tIns="34275"/>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19"/>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19"/>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19"/>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130" name="Shape 130"/>
        <p:cNvGrpSpPr/>
        <p:nvPr/>
      </p:nvGrpSpPr>
      <p:grpSpPr>
        <a:xfrm>
          <a:off x="0" y="0"/>
          <a:ext cx="0" cy="0"/>
          <a:chOff x="0" y="0"/>
          <a:chExt cx="0" cy="0"/>
        </a:xfrm>
      </p:grpSpPr>
      <p:sp>
        <p:nvSpPr>
          <p:cNvPr id="131" name="Google Shape;131;p20"/>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0"/>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0"/>
          <p:cNvSpPr/>
          <p:nvPr/>
        </p:nvSpPr>
        <p:spPr>
          <a:xfrm>
            <a:off x="783279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 name="Google Shape;134;p20"/>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135" name="Shape 135"/>
        <p:cNvGrpSpPr/>
        <p:nvPr/>
      </p:nvGrpSpPr>
      <p:grpSpPr>
        <a:xfrm>
          <a:off x="0" y="0"/>
          <a:ext cx="0" cy="0"/>
          <a:chOff x="0" y="0"/>
          <a:chExt cx="0" cy="0"/>
        </a:xfrm>
      </p:grpSpPr>
      <p:grpSp>
        <p:nvGrpSpPr>
          <p:cNvPr id="136" name="Google Shape;136;p21"/>
          <p:cNvGrpSpPr/>
          <p:nvPr/>
        </p:nvGrpSpPr>
        <p:grpSpPr>
          <a:xfrm>
            <a:off x="0" y="0"/>
            <a:ext cx="9144000" cy="5143500"/>
            <a:chOff x="0" y="0"/>
            <a:chExt cx="12192000" cy="6858000"/>
          </a:xfrm>
        </p:grpSpPr>
        <p:sp>
          <p:nvSpPr>
            <p:cNvPr id="137" name="Google Shape;137;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 name="Google Shape;138;p21"/>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 name="Google Shape;139;p21"/>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 name="Google Shape;140;p21"/>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 name="Google Shape;141;p21"/>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 name="Google Shape;142;p21"/>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 name="Google Shape;143;p21"/>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 name="Google Shape;144;p21"/>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45" name="Google Shape;145;p21"/>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 name="Google Shape;146;p21"/>
            <p:cNvSpPr/>
            <p:nvPr/>
          </p:nvSpPr>
          <p:spPr>
            <a:xfrm>
              <a:off x="5713412" y="402165"/>
              <a:ext cx="6055253" cy="605367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 name="Google Shape;147;p2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8" name="Google Shape;148;p21"/>
          <p:cNvSpPr txBox="1"/>
          <p:nvPr>
            <p:ph type="title"/>
          </p:nvPr>
        </p:nvSpPr>
        <p:spPr>
          <a:xfrm>
            <a:off x="866216" y="971550"/>
            <a:ext cx="2094869" cy="1200150"/>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21"/>
          <p:cNvSpPr txBox="1"/>
          <p:nvPr>
            <p:ph idx="1" type="body"/>
          </p:nvPr>
        </p:nvSpPr>
        <p:spPr>
          <a:xfrm>
            <a:off x="4335860" y="1085850"/>
            <a:ext cx="3892549" cy="3429000"/>
          </a:xfrm>
          <a:prstGeom prst="rect">
            <a:avLst/>
          </a:prstGeom>
          <a:noFill/>
          <a:ln>
            <a:noFill/>
          </a:ln>
        </p:spPr>
        <p:txBody>
          <a:bodyPr anchorCtr="0" anchor="ctr" bIns="34275" lIns="68575" spcFirstLastPara="1" rIns="68575" wrap="square" tIns="34275"/>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50" name="Google Shape;150;p21"/>
          <p:cNvSpPr txBox="1"/>
          <p:nvPr>
            <p:ph idx="2" type="body"/>
          </p:nvPr>
        </p:nvSpPr>
        <p:spPr>
          <a:xfrm>
            <a:off x="866216" y="2346960"/>
            <a:ext cx="2094869" cy="2171699"/>
          </a:xfrm>
          <a:prstGeom prst="rect">
            <a:avLst/>
          </a:prstGeom>
          <a:noFill/>
          <a:ln>
            <a:noFill/>
          </a:ln>
        </p:spPr>
        <p:txBody>
          <a:bodyPr anchorCtr="0" anchor="t" bIns="34275" lIns="68575" spcFirstLastPara="1" rIns="68575" wrap="square" tIns="34275"/>
          <a:lstStyle>
            <a:lvl1pPr indent="-228600" lvl="0" marL="457200" algn="l">
              <a:spcBef>
                <a:spcPts val="800"/>
              </a:spcBef>
              <a:spcAft>
                <a:spcPts val="0"/>
              </a:spcAft>
              <a:buSzPts val="800"/>
              <a:buNone/>
              <a:defRPr sz="1100">
                <a:solidFill>
                  <a:schemeClr val="accent1"/>
                </a:solidFill>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51" name="Google Shape;151;p21"/>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21"/>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21"/>
          <p:cNvSpPr/>
          <p:nvPr/>
        </p:nvSpPr>
        <p:spPr>
          <a:xfrm>
            <a:off x="783279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 name="Google Shape;154;p21"/>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55" name="Shape 155"/>
        <p:cNvGrpSpPr/>
        <p:nvPr/>
      </p:nvGrpSpPr>
      <p:grpSpPr>
        <a:xfrm>
          <a:off x="0" y="0"/>
          <a:ext cx="0" cy="0"/>
          <a:chOff x="0" y="0"/>
          <a:chExt cx="0" cy="0"/>
        </a:xfrm>
      </p:grpSpPr>
      <p:grpSp>
        <p:nvGrpSpPr>
          <p:cNvPr id="156" name="Google Shape;156;p22"/>
          <p:cNvGrpSpPr/>
          <p:nvPr/>
        </p:nvGrpSpPr>
        <p:grpSpPr>
          <a:xfrm>
            <a:off x="0" y="0"/>
            <a:ext cx="9144000" cy="5143500"/>
            <a:chOff x="0" y="0"/>
            <a:chExt cx="12192000" cy="6858000"/>
          </a:xfrm>
        </p:grpSpPr>
        <p:sp>
          <p:nvSpPr>
            <p:cNvPr id="157" name="Google Shape;157;p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 name="Google Shape;158;p22"/>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 name="Google Shape;159;p22"/>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 name="Google Shape;160;p22"/>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 name="Google Shape;161;p22"/>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 name="Google Shape;162;p22"/>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 name="Google Shape;163;p22"/>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 name="Google Shape;164;p22"/>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 name="Google Shape;165;p22"/>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6" name="Google Shape;166;p22"/>
            <p:cNvSpPr/>
            <p:nvPr/>
          </p:nvSpPr>
          <p:spPr>
            <a:xfrm>
              <a:off x="6172200" y="402165"/>
              <a:ext cx="5596465" cy="605367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 name="Google Shape;167;p2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8" name="Google Shape;168;p22"/>
          <p:cNvSpPr txBox="1"/>
          <p:nvPr>
            <p:ph type="title"/>
          </p:nvPr>
        </p:nvSpPr>
        <p:spPr>
          <a:xfrm>
            <a:off x="865430" y="1269999"/>
            <a:ext cx="2895194" cy="1301751"/>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lt2"/>
              </a:buClr>
              <a:buSzPts val="2700"/>
              <a:buFont typeface="Century Gothic"/>
              <a:buNone/>
              <a:defRPr b="0"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9" name="Google Shape;169;p22"/>
          <p:cNvSpPr/>
          <p:nvPr>
            <p:ph idx="2" type="pic"/>
          </p:nvPr>
        </p:nvSpPr>
        <p:spPr>
          <a:xfrm>
            <a:off x="4910904" y="857250"/>
            <a:ext cx="2420394" cy="3429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170" name="Google Shape;170;p22"/>
          <p:cNvSpPr txBox="1"/>
          <p:nvPr>
            <p:ph idx="1" type="body"/>
          </p:nvPr>
        </p:nvSpPr>
        <p:spPr>
          <a:xfrm>
            <a:off x="866216" y="2743200"/>
            <a:ext cx="2894409" cy="1028700"/>
          </a:xfrm>
          <a:prstGeom prst="rect">
            <a:avLst/>
          </a:prstGeom>
          <a:noFill/>
          <a:ln>
            <a:noFill/>
          </a:ln>
        </p:spPr>
        <p:txBody>
          <a:bodyPr anchorCtr="0" anchor="t" bIns="34275" lIns="68575" spcFirstLastPara="1" rIns="68575" wrap="square" tIns="34275"/>
          <a:lstStyle>
            <a:lvl1pPr indent="-228600" lvl="0" marL="457200" algn="l">
              <a:spcBef>
                <a:spcPts val="800"/>
              </a:spcBef>
              <a:spcAft>
                <a:spcPts val="0"/>
              </a:spcAft>
              <a:buSzPts val="800"/>
              <a:buNone/>
              <a:defRPr sz="1100">
                <a:solidFill>
                  <a:schemeClr val="accent1"/>
                </a:solidFill>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71" name="Google Shape;171;p22"/>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2" name="Google Shape;172;p22"/>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22"/>
          <p:cNvSpPr/>
          <p:nvPr/>
        </p:nvSpPr>
        <p:spPr>
          <a:xfrm>
            <a:off x="783279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 name="Google Shape;174;p22"/>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175" name="Shape 175"/>
        <p:cNvGrpSpPr/>
        <p:nvPr/>
      </p:nvGrpSpPr>
      <p:grpSpPr>
        <a:xfrm>
          <a:off x="0" y="0"/>
          <a:ext cx="0" cy="0"/>
          <a:chOff x="0" y="0"/>
          <a:chExt cx="0" cy="0"/>
        </a:xfrm>
      </p:grpSpPr>
      <p:grpSp>
        <p:nvGrpSpPr>
          <p:cNvPr id="176" name="Google Shape;176;p23"/>
          <p:cNvGrpSpPr/>
          <p:nvPr/>
        </p:nvGrpSpPr>
        <p:grpSpPr>
          <a:xfrm>
            <a:off x="0" y="0"/>
            <a:ext cx="9144000" cy="5143500"/>
            <a:chOff x="0" y="0"/>
            <a:chExt cx="12192000" cy="6858000"/>
          </a:xfrm>
        </p:grpSpPr>
        <p:sp>
          <p:nvSpPr>
            <p:cNvPr id="177" name="Google Shape;177;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 name="Google Shape;178;p23"/>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 name="Google Shape;179;p23"/>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 name="Google Shape;180;p23"/>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 name="Google Shape;181;p23"/>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 name="Google Shape;182;p23"/>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 name="Google Shape;183;p23"/>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 name="Google Shape;184;p23"/>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85" name="Google Shape;185;p23"/>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6" name="Google Shape;186;p2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7" name="Google Shape;187;p23"/>
          <p:cNvSpPr txBox="1"/>
          <p:nvPr>
            <p:ph type="title"/>
          </p:nvPr>
        </p:nvSpPr>
        <p:spPr>
          <a:xfrm>
            <a:off x="866217" y="3724459"/>
            <a:ext cx="6619243" cy="425053"/>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8" name="Google Shape;188;p23"/>
          <p:cNvSpPr/>
          <p:nvPr>
            <p:ph idx="2" type="pic"/>
          </p:nvPr>
        </p:nvSpPr>
        <p:spPr>
          <a:xfrm>
            <a:off x="866216" y="514350"/>
            <a:ext cx="6619243" cy="257175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189" name="Google Shape;189;p23"/>
          <p:cNvSpPr txBox="1"/>
          <p:nvPr>
            <p:ph idx="1" type="body"/>
          </p:nvPr>
        </p:nvSpPr>
        <p:spPr>
          <a:xfrm>
            <a:off x="866217" y="4149512"/>
            <a:ext cx="6619242" cy="370284"/>
          </a:xfrm>
          <a:prstGeom prst="rect">
            <a:avLst/>
          </a:prstGeom>
          <a:noFill/>
          <a:ln>
            <a:noFill/>
          </a:ln>
        </p:spPr>
        <p:txBody>
          <a:bodyPr anchorCtr="0" anchor="t" bIns="34275" lIns="68575" spcFirstLastPara="1" rIns="68575" wrap="square" tIns="34275"/>
          <a:lstStyle>
            <a:lvl1pPr indent="-228600" lvl="0" marL="457200" algn="l">
              <a:spcBef>
                <a:spcPts val="800"/>
              </a:spcBef>
              <a:spcAft>
                <a:spcPts val="0"/>
              </a:spcAft>
              <a:buSzPts val="700"/>
              <a:buNone/>
              <a:defRPr sz="900">
                <a:solidFill>
                  <a:schemeClr val="accent1"/>
                </a:solidFill>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90" name="Google Shape;190;p23"/>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23"/>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3"/>
          <p:cNvSpPr/>
          <p:nvPr/>
        </p:nvSpPr>
        <p:spPr>
          <a:xfrm>
            <a:off x="783279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 name="Google Shape;193;p23"/>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194" name="Shape 194"/>
        <p:cNvGrpSpPr/>
        <p:nvPr/>
      </p:nvGrpSpPr>
      <p:grpSpPr>
        <a:xfrm>
          <a:off x="0" y="0"/>
          <a:ext cx="0" cy="0"/>
          <a:chOff x="0" y="0"/>
          <a:chExt cx="0" cy="0"/>
        </a:xfrm>
      </p:grpSpPr>
      <p:grpSp>
        <p:nvGrpSpPr>
          <p:cNvPr id="195" name="Google Shape;195;p24"/>
          <p:cNvGrpSpPr/>
          <p:nvPr/>
        </p:nvGrpSpPr>
        <p:grpSpPr>
          <a:xfrm>
            <a:off x="0" y="0"/>
            <a:ext cx="9144000" cy="5143500"/>
            <a:chOff x="0" y="0"/>
            <a:chExt cx="12192000" cy="6858000"/>
          </a:xfrm>
        </p:grpSpPr>
        <p:sp>
          <p:nvSpPr>
            <p:cNvPr id="196" name="Google Shape;196;p2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 name="Google Shape;197;p24"/>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8" name="Google Shape;198;p24"/>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 name="Google Shape;199;p24"/>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 name="Google Shape;200;p24"/>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 name="Google Shape;201;p24"/>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 name="Google Shape;202;p24"/>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 name="Google Shape;203;p24"/>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204" name="Google Shape;204;p24"/>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 name="Google Shape;205;p2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6" name="Google Shape;206;p24"/>
          <p:cNvSpPr txBox="1"/>
          <p:nvPr>
            <p:ph type="title"/>
          </p:nvPr>
        </p:nvSpPr>
        <p:spPr>
          <a:xfrm>
            <a:off x="866216" y="797562"/>
            <a:ext cx="6619244" cy="1034816"/>
          </a:xfrm>
          <a:prstGeom prst="rect">
            <a:avLst/>
          </a:prstGeom>
          <a:noFill/>
          <a:ln>
            <a:noFill/>
          </a:ln>
        </p:spPr>
        <p:txBody>
          <a:bodyPr anchorCtr="0" anchor="ctr" bIns="34275" lIns="68575" spcFirstLastPara="1" rIns="68575" wrap="square" tIns="34275"/>
          <a:lstStyle>
            <a:lvl1pPr lvl="0" algn="l">
              <a:spcBef>
                <a:spcPts val="0"/>
              </a:spcBef>
              <a:spcAft>
                <a:spcPts val="0"/>
              </a:spcAft>
              <a:buClr>
                <a:schemeClr val="lt2"/>
              </a:buClr>
              <a:buSzPts val="3000"/>
              <a:buFont typeface="Century Gothic"/>
              <a:buNone/>
              <a:defRPr sz="30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7" name="Google Shape;207;p24"/>
          <p:cNvSpPr txBox="1"/>
          <p:nvPr>
            <p:ph idx="1" type="body"/>
          </p:nvPr>
        </p:nvSpPr>
        <p:spPr>
          <a:xfrm>
            <a:off x="866216" y="2657475"/>
            <a:ext cx="6619244" cy="1857375"/>
          </a:xfrm>
          <a:prstGeom prst="rect">
            <a:avLst/>
          </a:prstGeom>
          <a:noFill/>
          <a:ln>
            <a:noFill/>
          </a:ln>
        </p:spPr>
        <p:txBody>
          <a:bodyPr anchorCtr="0" anchor="ctr" bIns="34275" lIns="68575" spcFirstLastPara="1" rIns="68575" wrap="square" tIns="34275"/>
          <a:lstStyle>
            <a:lvl1pPr indent="-228600" lvl="0" marL="457200" algn="l">
              <a:spcBef>
                <a:spcPts val="800"/>
              </a:spcBef>
              <a:spcAft>
                <a:spcPts val="0"/>
              </a:spcAft>
              <a:buSzPts val="1100"/>
              <a:buNone/>
              <a:defRPr sz="14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208" name="Google Shape;208;p24"/>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9" name="Google Shape;209;p24"/>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0" name="Google Shape;210;p24"/>
          <p:cNvSpPr/>
          <p:nvPr/>
        </p:nvSpPr>
        <p:spPr>
          <a:xfrm>
            <a:off x="783279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 name="Google Shape;211;p24"/>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showMasterSp="0">
  <p:cSld name="Quote with Caption">
    <p:spTree>
      <p:nvGrpSpPr>
        <p:cNvPr id="212" name="Shape 212"/>
        <p:cNvGrpSpPr/>
        <p:nvPr/>
      </p:nvGrpSpPr>
      <p:grpSpPr>
        <a:xfrm>
          <a:off x="0" y="0"/>
          <a:ext cx="0" cy="0"/>
          <a:chOff x="0" y="0"/>
          <a:chExt cx="0" cy="0"/>
        </a:xfrm>
      </p:grpSpPr>
      <p:grpSp>
        <p:nvGrpSpPr>
          <p:cNvPr id="213" name="Google Shape;213;p25"/>
          <p:cNvGrpSpPr/>
          <p:nvPr/>
        </p:nvGrpSpPr>
        <p:grpSpPr>
          <a:xfrm>
            <a:off x="0" y="0"/>
            <a:ext cx="9144000" cy="5143500"/>
            <a:chOff x="0" y="0"/>
            <a:chExt cx="12192000" cy="6858000"/>
          </a:xfrm>
        </p:grpSpPr>
        <p:sp>
          <p:nvSpPr>
            <p:cNvPr id="214" name="Google Shape;214;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 name="Google Shape;215;p25"/>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 name="Google Shape;216;p25"/>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 name="Google Shape;217;p25"/>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 name="Google Shape;218;p25"/>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 name="Google Shape;219;p25"/>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25"/>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 name="Google Shape;221;p25"/>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 name="Google Shape;222;p25"/>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23" name="Google Shape;223;p2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24" name="Google Shape;224;p25"/>
          <p:cNvSpPr txBox="1"/>
          <p:nvPr/>
        </p:nvSpPr>
        <p:spPr>
          <a:xfrm>
            <a:off x="673721" y="452692"/>
            <a:ext cx="601434" cy="1177245"/>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7200" u="none" cap="none" strike="noStrike">
                <a:solidFill>
                  <a:schemeClr val="accent1"/>
                </a:solidFill>
                <a:latin typeface="Arial"/>
                <a:ea typeface="Arial"/>
                <a:cs typeface="Arial"/>
                <a:sym typeface="Arial"/>
              </a:rPr>
              <a:t>“</a:t>
            </a:r>
            <a:endParaRPr sz="1100"/>
          </a:p>
        </p:txBody>
      </p:sp>
      <p:sp>
        <p:nvSpPr>
          <p:cNvPr id="225" name="Google Shape;225;p25"/>
          <p:cNvSpPr txBox="1"/>
          <p:nvPr/>
        </p:nvSpPr>
        <p:spPr>
          <a:xfrm>
            <a:off x="7278853" y="1960340"/>
            <a:ext cx="601434" cy="1177245"/>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7200" u="none" cap="none" strike="noStrike">
                <a:solidFill>
                  <a:schemeClr val="accent1"/>
                </a:solidFill>
                <a:latin typeface="Arial"/>
                <a:ea typeface="Arial"/>
                <a:cs typeface="Arial"/>
                <a:sym typeface="Arial"/>
              </a:rPr>
              <a:t>”</a:t>
            </a:r>
            <a:endParaRPr sz="1100"/>
          </a:p>
        </p:txBody>
      </p:sp>
      <p:sp>
        <p:nvSpPr>
          <p:cNvPr id="226" name="Google Shape;226;p25"/>
          <p:cNvSpPr txBox="1"/>
          <p:nvPr>
            <p:ph type="title"/>
          </p:nvPr>
        </p:nvSpPr>
        <p:spPr>
          <a:xfrm>
            <a:off x="1181101" y="735388"/>
            <a:ext cx="6345737" cy="2028776"/>
          </a:xfrm>
          <a:prstGeom prst="rect">
            <a:avLst/>
          </a:prstGeom>
          <a:noFill/>
          <a:ln>
            <a:noFill/>
          </a:ln>
        </p:spPr>
        <p:txBody>
          <a:bodyPr anchorCtr="0" anchor="ctr" bIns="34275" lIns="68575" spcFirstLastPara="1" rIns="68575" wrap="square" tIns="34275"/>
          <a:lstStyle>
            <a:lvl1pPr lvl="0" algn="l">
              <a:spcBef>
                <a:spcPts val="0"/>
              </a:spcBef>
              <a:spcAft>
                <a:spcPts val="0"/>
              </a:spcAft>
              <a:buClr>
                <a:schemeClr val="lt2"/>
              </a:buClr>
              <a:buSzPts val="3000"/>
              <a:buFont typeface="Century Gothic"/>
              <a:buNone/>
              <a:defRPr sz="30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25"/>
          <p:cNvSpPr txBox="1"/>
          <p:nvPr>
            <p:ph idx="1" type="body"/>
          </p:nvPr>
        </p:nvSpPr>
        <p:spPr>
          <a:xfrm>
            <a:off x="1459459" y="2764886"/>
            <a:ext cx="5794329" cy="256631"/>
          </a:xfrm>
          <a:prstGeom prst="rect">
            <a:avLst/>
          </a:prstGeom>
          <a:noFill/>
          <a:ln>
            <a:noFill/>
          </a:ln>
        </p:spPr>
        <p:txBody>
          <a:bodyPr anchorCtr="0" anchor="t" bIns="34275" lIns="68575" spcFirstLastPara="1" rIns="68575" wrap="square" tIns="34275"/>
          <a:lstStyle>
            <a:lvl1pPr indent="-228600" lvl="0" marL="457200" algn="l">
              <a:spcBef>
                <a:spcPts val="800"/>
              </a:spcBef>
              <a:spcAft>
                <a:spcPts val="0"/>
              </a:spcAft>
              <a:buSzPts val="800"/>
              <a:buNone/>
              <a:defRPr b="0" i="0" sz="1100" cap="small">
                <a:solidFill>
                  <a:schemeClr val="accent1"/>
                </a:solidFill>
                <a:latin typeface="Century Gothic"/>
                <a:ea typeface="Century Gothic"/>
                <a:cs typeface="Century Gothic"/>
                <a:sym typeface="Century Gothic"/>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228" name="Google Shape;228;p25"/>
          <p:cNvSpPr txBox="1"/>
          <p:nvPr>
            <p:ph idx="2" type="body"/>
          </p:nvPr>
        </p:nvSpPr>
        <p:spPr>
          <a:xfrm>
            <a:off x="866216" y="3760795"/>
            <a:ext cx="6619244" cy="759498"/>
          </a:xfrm>
          <a:prstGeom prst="rect">
            <a:avLst/>
          </a:prstGeom>
          <a:noFill/>
          <a:ln>
            <a:noFill/>
          </a:ln>
        </p:spPr>
        <p:txBody>
          <a:bodyPr anchorCtr="0" anchor="ctr" bIns="34275" lIns="68575" spcFirstLastPara="1" rIns="68575" wrap="square" tIns="34275"/>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229" name="Google Shape;229;p25"/>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0" name="Google Shape;230;p25"/>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1" name="Google Shape;231;p25"/>
          <p:cNvSpPr/>
          <p:nvPr/>
        </p:nvSpPr>
        <p:spPr>
          <a:xfrm>
            <a:off x="783279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 name="Google Shape;232;p25"/>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showMasterSp="0">
  <p:cSld name="Name Card">
    <p:spTree>
      <p:nvGrpSpPr>
        <p:cNvPr id="233" name="Shape 233"/>
        <p:cNvGrpSpPr/>
        <p:nvPr/>
      </p:nvGrpSpPr>
      <p:grpSpPr>
        <a:xfrm>
          <a:off x="0" y="0"/>
          <a:ext cx="0" cy="0"/>
          <a:chOff x="0" y="0"/>
          <a:chExt cx="0" cy="0"/>
        </a:xfrm>
      </p:grpSpPr>
      <p:grpSp>
        <p:nvGrpSpPr>
          <p:cNvPr id="234" name="Google Shape;234;p26"/>
          <p:cNvGrpSpPr/>
          <p:nvPr/>
        </p:nvGrpSpPr>
        <p:grpSpPr>
          <a:xfrm>
            <a:off x="0" y="0"/>
            <a:ext cx="9144000" cy="5143500"/>
            <a:chOff x="0" y="0"/>
            <a:chExt cx="12192000" cy="6858000"/>
          </a:xfrm>
        </p:grpSpPr>
        <p:sp>
          <p:nvSpPr>
            <p:cNvPr id="235" name="Google Shape;235;p2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6" name="Google Shape;236;p26"/>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 name="Google Shape;237;p26"/>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 name="Google Shape;238;p26"/>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 name="Google Shape;239;p26"/>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 name="Google Shape;240;p26"/>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 name="Google Shape;241;p26"/>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2" name="Google Shape;242;p26"/>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 name="Google Shape;243;p26"/>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4" name="Google Shape;244;p2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5" name="Google Shape;245;p26"/>
          <p:cNvSpPr txBox="1"/>
          <p:nvPr>
            <p:ph type="title"/>
          </p:nvPr>
        </p:nvSpPr>
        <p:spPr>
          <a:xfrm>
            <a:off x="866216" y="1803358"/>
            <a:ext cx="6619244" cy="1341528"/>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6" name="Google Shape;246;p26"/>
          <p:cNvSpPr txBox="1"/>
          <p:nvPr>
            <p:ph idx="1" type="body"/>
          </p:nvPr>
        </p:nvSpPr>
        <p:spPr>
          <a:xfrm>
            <a:off x="853940" y="3768725"/>
            <a:ext cx="6619243" cy="645300"/>
          </a:xfrm>
          <a:prstGeom prst="rect">
            <a:avLst/>
          </a:prstGeom>
          <a:noFill/>
          <a:ln>
            <a:noFill/>
          </a:ln>
        </p:spPr>
        <p:txBody>
          <a:bodyPr anchorCtr="0" anchor="t" bIns="34275" lIns="68575" spcFirstLastPara="1" rIns="68575" wrap="square" tIns="34275"/>
          <a:lstStyle>
            <a:lvl1pPr indent="-228600" lvl="0" marL="457200" algn="l">
              <a:spcBef>
                <a:spcPts val="800"/>
              </a:spcBef>
              <a:spcAft>
                <a:spcPts val="0"/>
              </a:spcAft>
              <a:buSzPts val="1200"/>
              <a:buNone/>
              <a:defRPr sz="1500" cap="none">
                <a:solidFill>
                  <a:schemeClr val="accent1"/>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247" name="Google Shape;247;p26"/>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8" name="Google Shape;248;p26"/>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9" name="Google Shape;249;p26"/>
          <p:cNvSpPr/>
          <p:nvPr/>
        </p:nvSpPr>
        <p:spPr>
          <a:xfrm>
            <a:off x="783279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0" name="Google Shape;250;p26"/>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251" name="Shape 251"/>
        <p:cNvGrpSpPr/>
        <p:nvPr/>
      </p:nvGrpSpPr>
      <p:grpSpPr>
        <a:xfrm>
          <a:off x="0" y="0"/>
          <a:ext cx="0" cy="0"/>
          <a:chOff x="0" y="0"/>
          <a:chExt cx="0" cy="0"/>
        </a:xfrm>
      </p:grpSpPr>
      <p:sp>
        <p:nvSpPr>
          <p:cNvPr id="252" name="Google Shape;252;p27"/>
          <p:cNvSpPr txBox="1"/>
          <p:nvPr>
            <p:ph type="title"/>
          </p:nvPr>
        </p:nvSpPr>
        <p:spPr>
          <a:xfrm>
            <a:off x="866216" y="710940"/>
            <a:ext cx="6571060" cy="546360"/>
          </a:xfrm>
          <a:prstGeom prst="rect">
            <a:avLst/>
          </a:prstGeom>
          <a:noFill/>
          <a:ln>
            <a:noFill/>
          </a:ln>
        </p:spPr>
        <p:txBody>
          <a:bodyPr anchorCtr="0" anchor="ctr" bIns="34275" lIns="68575" spcFirstLastPara="1" rIns="68575" wrap="square" tIns="34275"/>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3" name="Google Shape;253;p27"/>
          <p:cNvSpPr txBox="1"/>
          <p:nvPr>
            <p:ph idx="1" type="body"/>
          </p:nvPr>
        </p:nvSpPr>
        <p:spPr>
          <a:xfrm>
            <a:off x="866216" y="1958249"/>
            <a:ext cx="2346876" cy="432197"/>
          </a:xfrm>
          <a:prstGeom prst="rect">
            <a:avLst/>
          </a:prstGeom>
          <a:noFill/>
          <a:ln>
            <a:noFill/>
          </a:ln>
        </p:spPr>
        <p:txBody>
          <a:bodyPr anchorCtr="0" anchor="b" bIns="34275" lIns="68575" spcFirstLastPara="1" rIns="68575" wrap="square" tIns="34275"/>
          <a:lstStyle>
            <a:lvl1pPr indent="-228600" lvl="0" marL="457200" algn="l">
              <a:spcBef>
                <a:spcPts val="800"/>
              </a:spcBef>
              <a:spcAft>
                <a:spcPts val="0"/>
              </a:spcAft>
              <a:buSzPts val="1400"/>
              <a:buNone/>
              <a:defRPr b="0" sz="1800">
                <a:solidFill>
                  <a:schemeClr val="accent1"/>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254" name="Google Shape;254;p27"/>
          <p:cNvSpPr txBox="1"/>
          <p:nvPr>
            <p:ph idx="2" type="body"/>
          </p:nvPr>
        </p:nvSpPr>
        <p:spPr>
          <a:xfrm>
            <a:off x="866216" y="2390446"/>
            <a:ext cx="2346876" cy="2129847"/>
          </a:xfrm>
          <a:prstGeom prst="rect">
            <a:avLst/>
          </a:prstGeom>
          <a:noFill/>
          <a:ln>
            <a:noFill/>
          </a:ln>
        </p:spPr>
        <p:txBody>
          <a:bodyPr anchorCtr="0" anchor="t" bIns="34275" lIns="68575" spcFirstLastPara="1" rIns="68575" wrap="square" tIns="34275"/>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255" name="Google Shape;255;p27"/>
          <p:cNvSpPr txBox="1"/>
          <p:nvPr>
            <p:ph idx="3" type="body"/>
          </p:nvPr>
        </p:nvSpPr>
        <p:spPr>
          <a:xfrm>
            <a:off x="3384541" y="1958249"/>
            <a:ext cx="2359035" cy="432197"/>
          </a:xfrm>
          <a:prstGeom prst="rect">
            <a:avLst/>
          </a:prstGeom>
          <a:noFill/>
          <a:ln>
            <a:noFill/>
          </a:ln>
        </p:spPr>
        <p:txBody>
          <a:bodyPr anchorCtr="0" anchor="b" bIns="34275" lIns="68575" spcFirstLastPara="1" rIns="68575" wrap="square" tIns="34275"/>
          <a:lstStyle>
            <a:lvl1pPr indent="-228600" lvl="0" marL="457200" algn="l">
              <a:spcBef>
                <a:spcPts val="800"/>
              </a:spcBef>
              <a:spcAft>
                <a:spcPts val="0"/>
              </a:spcAft>
              <a:buSzPts val="1400"/>
              <a:buNone/>
              <a:defRPr b="0" sz="1800">
                <a:solidFill>
                  <a:schemeClr val="accent1"/>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256" name="Google Shape;256;p27"/>
          <p:cNvSpPr txBox="1"/>
          <p:nvPr>
            <p:ph idx="4" type="body"/>
          </p:nvPr>
        </p:nvSpPr>
        <p:spPr>
          <a:xfrm>
            <a:off x="3384541" y="2390446"/>
            <a:ext cx="2359035" cy="2129846"/>
          </a:xfrm>
          <a:prstGeom prst="rect">
            <a:avLst/>
          </a:prstGeom>
          <a:noFill/>
          <a:ln>
            <a:noFill/>
          </a:ln>
        </p:spPr>
        <p:txBody>
          <a:bodyPr anchorCtr="0" anchor="t" bIns="34275" lIns="68575" spcFirstLastPara="1" rIns="68575" wrap="square" tIns="34275"/>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257" name="Google Shape;257;p27"/>
          <p:cNvSpPr txBox="1"/>
          <p:nvPr>
            <p:ph idx="5" type="body"/>
          </p:nvPr>
        </p:nvSpPr>
        <p:spPr>
          <a:xfrm>
            <a:off x="5915026" y="1952625"/>
            <a:ext cx="2368086" cy="432196"/>
          </a:xfrm>
          <a:prstGeom prst="rect">
            <a:avLst/>
          </a:prstGeom>
          <a:noFill/>
          <a:ln>
            <a:noFill/>
          </a:ln>
        </p:spPr>
        <p:txBody>
          <a:bodyPr anchorCtr="0" anchor="b" bIns="34275" lIns="68575" spcFirstLastPara="1" rIns="68575" wrap="square" tIns="34275"/>
          <a:lstStyle>
            <a:lvl1pPr indent="-228600" lvl="0" marL="457200" algn="l">
              <a:spcBef>
                <a:spcPts val="800"/>
              </a:spcBef>
              <a:spcAft>
                <a:spcPts val="0"/>
              </a:spcAft>
              <a:buSzPts val="1400"/>
              <a:buNone/>
              <a:defRPr b="0" sz="1800">
                <a:solidFill>
                  <a:schemeClr val="accent1"/>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258" name="Google Shape;258;p27"/>
          <p:cNvSpPr txBox="1"/>
          <p:nvPr>
            <p:ph idx="6" type="body"/>
          </p:nvPr>
        </p:nvSpPr>
        <p:spPr>
          <a:xfrm>
            <a:off x="5915025" y="2390446"/>
            <a:ext cx="2370772" cy="2129845"/>
          </a:xfrm>
          <a:prstGeom prst="rect">
            <a:avLst/>
          </a:prstGeom>
          <a:noFill/>
          <a:ln>
            <a:noFill/>
          </a:ln>
        </p:spPr>
        <p:txBody>
          <a:bodyPr anchorCtr="0" anchor="t" bIns="34275" lIns="68575" spcFirstLastPara="1" rIns="68575" wrap="square" tIns="34275"/>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259" name="Google Shape;259;p27"/>
          <p:cNvCxnSpPr/>
          <p:nvPr/>
        </p:nvCxnSpPr>
        <p:spPr>
          <a:xfrm>
            <a:off x="3302978"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60" name="Google Shape;260;p27"/>
          <p:cNvCxnSpPr/>
          <p:nvPr/>
        </p:nvCxnSpPr>
        <p:spPr>
          <a:xfrm>
            <a:off x="5829301"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61" name="Google Shape;261;p27"/>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27"/>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27"/>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264" name="Shape 264"/>
        <p:cNvGrpSpPr/>
        <p:nvPr/>
      </p:nvGrpSpPr>
      <p:grpSpPr>
        <a:xfrm>
          <a:off x="0" y="0"/>
          <a:ext cx="0" cy="0"/>
          <a:chOff x="0" y="0"/>
          <a:chExt cx="0" cy="0"/>
        </a:xfrm>
      </p:grpSpPr>
      <p:sp>
        <p:nvSpPr>
          <p:cNvPr id="265" name="Google Shape;265;p28"/>
          <p:cNvSpPr txBox="1"/>
          <p:nvPr>
            <p:ph type="title"/>
          </p:nvPr>
        </p:nvSpPr>
        <p:spPr>
          <a:xfrm>
            <a:off x="866216" y="710940"/>
            <a:ext cx="6571060" cy="546360"/>
          </a:xfrm>
          <a:prstGeom prst="rect">
            <a:avLst/>
          </a:prstGeom>
          <a:noFill/>
          <a:ln>
            <a:noFill/>
          </a:ln>
        </p:spPr>
        <p:txBody>
          <a:bodyPr anchorCtr="0" anchor="ctr" bIns="34275" lIns="68575" spcFirstLastPara="1" rIns="68575" wrap="square" tIns="34275"/>
          <a:lstStyle>
            <a:lvl1pPr lvl="0" algn="l">
              <a:spcBef>
                <a:spcPts val="0"/>
              </a:spcBef>
              <a:spcAft>
                <a:spcPts val="0"/>
              </a:spcAft>
              <a:buClr>
                <a:schemeClr val="lt2"/>
              </a:buClr>
              <a:buSzPts val="2700"/>
              <a:buFont typeface="Century Gothic"/>
              <a:buNone/>
              <a:defRPr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6" name="Google Shape;266;p28"/>
          <p:cNvSpPr txBox="1"/>
          <p:nvPr>
            <p:ph idx="1" type="body"/>
          </p:nvPr>
        </p:nvSpPr>
        <p:spPr>
          <a:xfrm>
            <a:off x="866216" y="3399633"/>
            <a:ext cx="2265558" cy="432197"/>
          </a:xfrm>
          <a:prstGeom prst="rect">
            <a:avLst/>
          </a:prstGeom>
          <a:noFill/>
          <a:ln>
            <a:noFill/>
          </a:ln>
        </p:spPr>
        <p:txBody>
          <a:bodyPr anchorCtr="0" anchor="b" bIns="34275" lIns="68575" spcFirstLastPara="1" rIns="68575" wrap="square" tIns="34275"/>
          <a:lstStyle>
            <a:lvl1pPr indent="-228600" lvl="0" marL="457200" algn="l">
              <a:spcBef>
                <a:spcPts val="800"/>
              </a:spcBef>
              <a:spcAft>
                <a:spcPts val="0"/>
              </a:spcAft>
              <a:buSzPts val="1400"/>
              <a:buNone/>
              <a:defRPr b="0" sz="1800">
                <a:solidFill>
                  <a:schemeClr val="accent1"/>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267" name="Google Shape;267;p28"/>
          <p:cNvSpPr/>
          <p:nvPr>
            <p:ph idx="2" type="pic"/>
          </p:nvPr>
        </p:nvSpPr>
        <p:spPr>
          <a:xfrm>
            <a:off x="1000914" y="1958435"/>
            <a:ext cx="2018431" cy="1187823"/>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268" name="Google Shape;268;p28"/>
          <p:cNvSpPr txBox="1"/>
          <p:nvPr>
            <p:ph idx="3" type="body"/>
          </p:nvPr>
        </p:nvSpPr>
        <p:spPr>
          <a:xfrm>
            <a:off x="866215" y="3831830"/>
            <a:ext cx="2265559" cy="688462"/>
          </a:xfrm>
          <a:prstGeom prst="rect">
            <a:avLst/>
          </a:prstGeom>
          <a:noFill/>
          <a:ln>
            <a:noFill/>
          </a:ln>
        </p:spPr>
        <p:txBody>
          <a:bodyPr anchorCtr="0" anchor="t" bIns="34275" lIns="68575" spcFirstLastPara="1" rIns="68575" wrap="square" tIns="34275"/>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269" name="Google Shape;269;p28"/>
          <p:cNvSpPr txBox="1"/>
          <p:nvPr>
            <p:ph idx="4" type="body"/>
          </p:nvPr>
        </p:nvSpPr>
        <p:spPr>
          <a:xfrm>
            <a:off x="3426649" y="3399634"/>
            <a:ext cx="2287829" cy="432197"/>
          </a:xfrm>
          <a:prstGeom prst="rect">
            <a:avLst/>
          </a:prstGeom>
          <a:noFill/>
          <a:ln>
            <a:noFill/>
          </a:ln>
        </p:spPr>
        <p:txBody>
          <a:bodyPr anchorCtr="0" anchor="b" bIns="34275" lIns="68575" spcFirstLastPara="1" rIns="68575" wrap="square" tIns="34275"/>
          <a:lstStyle>
            <a:lvl1pPr indent="-228600" lvl="0" marL="457200" algn="l">
              <a:spcBef>
                <a:spcPts val="800"/>
              </a:spcBef>
              <a:spcAft>
                <a:spcPts val="0"/>
              </a:spcAft>
              <a:buSzPts val="1400"/>
              <a:buNone/>
              <a:defRPr b="0" sz="1800">
                <a:solidFill>
                  <a:schemeClr val="accent1"/>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270" name="Google Shape;270;p28"/>
          <p:cNvSpPr/>
          <p:nvPr>
            <p:ph idx="5" type="pic"/>
          </p:nvPr>
        </p:nvSpPr>
        <p:spPr>
          <a:xfrm>
            <a:off x="3561347" y="1982130"/>
            <a:ext cx="2018431" cy="1164128"/>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271" name="Google Shape;271;p28"/>
          <p:cNvSpPr txBox="1"/>
          <p:nvPr>
            <p:ph idx="6" type="body"/>
          </p:nvPr>
        </p:nvSpPr>
        <p:spPr>
          <a:xfrm>
            <a:off x="3426649" y="3831830"/>
            <a:ext cx="2287829" cy="691057"/>
          </a:xfrm>
          <a:prstGeom prst="rect">
            <a:avLst/>
          </a:prstGeom>
          <a:noFill/>
          <a:ln>
            <a:noFill/>
          </a:ln>
        </p:spPr>
        <p:txBody>
          <a:bodyPr anchorCtr="0" anchor="t" bIns="34275" lIns="68575" spcFirstLastPara="1" rIns="68575" wrap="square" tIns="34275"/>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272" name="Google Shape;272;p28"/>
          <p:cNvSpPr txBox="1"/>
          <p:nvPr>
            <p:ph idx="7" type="body"/>
          </p:nvPr>
        </p:nvSpPr>
        <p:spPr>
          <a:xfrm>
            <a:off x="5987576" y="3399634"/>
            <a:ext cx="2287829" cy="432197"/>
          </a:xfrm>
          <a:prstGeom prst="rect">
            <a:avLst/>
          </a:prstGeom>
          <a:noFill/>
          <a:ln>
            <a:noFill/>
          </a:ln>
        </p:spPr>
        <p:txBody>
          <a:bodyPr anchorCtr="0" anchor="b" bIns="34275" lIns="68575" spcFirstLastPara="1" rIns="68575" wrap="square" tIns="34275"/>
          <a:lstStyle>
            <a:lvl1pPr indent="-228600" lvl="0" marL="457200" algn="l">
              <a:spcBef>
                <a:spcPts val="800"/>
              </a:spcBef>
              <a:spcAft>
                <a:spcPts val="0"/>
              </a:spcAft>
              <a:buSzPts val="1400"/>
              <a:buNone/>
              <a:defRPr b="0" sz="1800">
                <a:solidFill>
                  <a:schemeClr val="accent1"/>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273" name="Google Shape;273;p28"/>
          <p:cNvSpPr/>
          <p:nvPr>
            <p:ph idx="8" type="pic"/>
          </p:nvPr>
        </p:nvSpPr>
        <p:spPr>
          <a:xfrm>
            <a:off x="6122273" y="1964244"/>
            <a:ext cx="2018431" cy="1182013"/>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274" name="Google Shape;274;p28"/>
          <p:cNvSpPr txBox="1"/>
          <p:nvPr>
            <p:ph idx="9" type="body"/>
          </p:nvPr>
        </p:nvSpPr>
        <p:spPr>
          <a:xfrm>
            <a:off x="5987576" y="3831830"/>
            <a:ext cx="2290595" cy="672256"/>
          </a:xfrm>
          <a:prstGeom prst="rect">
            <a:avLst/>
          </a:prstGeom>
          <a:noFill/>
          <a:ln>
            <a:noFill/>
          </a:ln>
        </p:spPr>
        <p:txBody>
          <a:bodyPr anchorCtr="0" anchor="t" bIns="34275" lIns="68575" spcFirstLastPara="1" rIns="68575" wrap="square" tIns="34275"/>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275" name="Google Shape;275;p28"/>
          <p:cNvCxnSpPr/>
          <p:nvPr/>
        </p:nvCxnSpPr>
        <p:spPr>
          <a:xfrm>
            <a:off x="3304373"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76" name="Google Shape;276;p28"/>
          <p:cNvCxnSpPr/>
          <p:nvPr/>
        </p:nvCxnSpPr>
        <p:spPr>
          <a:xfrm>
            <a:off x="5848352" y="1927225"/>
            <a:ext cx="0" cy="2619374"/>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77" name="Google Shape;277;p28"/>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8" name="Google Shape;278;p28"/>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9" name="Google Shape;279;p28"/>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80" name="Shape 280"/>
        <p:cNvGrpSpPr/>
        <p:nvPr/>
      </p:nvGrpSpPr>
      <p:grpSpPr>
        <a:xfrm>
          <a:off x="0" y="0"/>
          <a:ext cx="0" cy="0"/>
          <a:chOff x="0" y="0"/>
          <a:chExt cx="0" cy="0"/>
        </a:xfrm>
      </p:grpSpPr>
      <p:sp>
        <p:nvSpPr>
          <p:cNvPr id="281" name="Google Shape;281;p29"/>
          <p:cNvSpPr txBox="1"/>
          <p:nvPr>
            <p:ph type="title"/>
          </p:nvPr>
        </p:nvSpPr>
        <p:spPr>
          <a:xfrm>
            <a:off x="866216" y="710940"/>
            <a:ext cx="6571060" cy="546360"/>
          </a:xfrm>
          <a:prstGeom prst="rect">
            <a:avLst/>
          </a:prstGeom>
          <a:noFill/>
          <a:ln>
            <a:noFill/>
          </a:ln>
        </p:spPr>
        <p:txBody>
          <a:bodyPr anchorCtr="0" anchor="ctr" bIns="34275" lIns="68575" spcFirstLastPara="1" rIns="68575" wrap="square" tIns="34275"/>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2" name="Google Shape;282;p29"/>
          <p:cNvSpPr txBox="1"/>
          <p:nvPr>
            <p:ph idx="1" type="body"/>
          </p:nvPr>
        </p:nvSpPr>
        <p:spPr>
          <a:xfrm rot="5400000">
            <a:off x="2894725" y="-75885"/>
            <a:ext cx="2562225" cy="6619244"/>
          </a:xfrm>
          <a:prstGeom prst="rect">
            <a:avLst/>
          </a:prstGeom>
          <a:noFill/>
          <a:ln>
            <a:noFill/>
          </a:ln>
        </p:spPr>
        <p:txBody>
          <a:bodyPr anchorCtr="0" anchor="t" bIns="34275" lIns="68575" spcFirstLastPara="1" rIns="68575" wrap="square" tIns="34275"/>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283" name="Google Shape;283;p29"/>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4" name="Google Shape;284;p29"/>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5" name="Google Shape;285;p29"/>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286" name="Shape 286"/>
        <p:cNvGrpSpPr/>
        <p:nvPr/>
      </p:nvGrpSpPr>
      <p:grpSpPr>
        <a:xfrm>
          <a:off x="0" y="0"/>
          <a:ext cx="0" cy="0"/>
          <a:chOff x="0" y="0"/>
          <a:chExt cx="0" cy="0"/>
        </a:xfrm>
      </p:grpSpPr>
      <p:grpSp>
        <p:nvGrpSpPr>
          <p:cNvPr id="287" name="Google Shape;287;p30"/>
          <p:cNvGrpSpPr/>
          <p:nvPr/>
        </p:nvGrpSpPr>
        <p:grpSpPr>
          <a:xfrm>
            <a:off x="0" y="0"/>
            <a:ext cx="9144000" cy="5143500"/>
            <a:chOff x="0" y="0"/>
            <a:chExt cx="12192000" cy="6858000"/>
          </a:xfrm>
        </p:grpSpPr>
        <p:sp>
          <p:nvSpPr>
            <p:cNvPr id="288" name="Google Shape;288;p3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 name="Google Shape;289;p30"/>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 name="Google Shape;290;p30"/>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 name="Google Shape;291;p30"/>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 name="Google Shape;292;p30"/>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 name="Google Shape;293;p30"/>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 name="Google Shape;294;p30"/>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 name="Google Shape;295;p30"/>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 name="Google Shape;296;p30"/>
            <p:cNvSpPr/>
            <p:nvPr/>
          </p:nvSpPr>
          <p:spPr>
            <a:xfrm>
              <a:off x="414867" y="402165"/>
              <a:ext cx="6510866" cy="605367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 name="Google Shape;297;p30"/>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98" name="Google Shape;298;p3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99" name="Google Shape;299;p30"/>
          <p:cNvSpPr txBox="1"/>
          <p:nvPr>
            <p:ph type="title"/>
          </p:nvPr>
        </p:nvSpPr>
        <p:spPr>
          <a:xfrm rot="5400000">
            <a:off x="5194053" y="2217945"/>
            <a:ext cx="3547220" cy="1057474"/>
          </a:xfrm>
          <a:prstGeom prst="rect">
            <a:avLst/>
          </a:prstGeom>
          <a:noFill/>
          <a:ln>
            <a:noFill/>
          </a:ln>
        </p:spPr>
        <p:txBody>
          <a:bodyPr anchorCtr="0" anchor="b" bIns="34275" lIns="68575" spcFirstLastPara="1" rIns="68575" wrap="square" tIns="34275"/>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0" name="Google Shape;300;p30"/>
          <p:cNvSpPr txBox="1"/>
          <p:nvPr>
            <p:ph idx="1" type="body"/>
          </p:nvPr>
        </p:nvSpPr>
        <p:spPr>
          <a:xfrm rot="5400000">
            <a:off x="1435435" y="403852"/>
            <a:ext cx="3547220" cy="4685659"/>
          </a:xfrm>
          <a:prstGeom prst="rect">
            <a:avLst/>
          </a:prstGeom>
          <a:noFill/>
          <a:ln>
            <a:noFill/>
          </a:ln>
        </p:spPr>
        <p:txBody>
          <a:bodyPr anchorCtr="0" anchor="t" bIns="34275" lIns="68575" spcFirstLastPara="1" rIns="68575" wrap="square" tIns="34275"/>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301" name="Google Shape;301;p30"/>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2" name="Google Shape;302;p30"/>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3" name="Google Shape;303;p30"/>
          <p:cNvSpPr/>
          <p:nvPr/>
        </p:nvSpPr>
        <p:spPr>
          <a:xfrm>
            <a:off x="783279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 name="Google Shape;304;p30"/>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1.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0" y="0"/>
            <a:ext cx="9144000" cy="5143500"/>
            <a:chOff x="0" y="0"/>
            <a:chExt cx="12192000" cy="6858000"/>
          </a:xfrm>
        </p:grpSpPr>
        <p:sp>
          <p:nvSpPr>
            <p:cNvPr id="52" name="Google Shape;52;p13"/>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 name="Google Shape;53;p13"/>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 name="Google Shape;54;p13"/>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 name="Google Shape;55;p13"/>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 name="Google Shape;56;p13"/>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 name="Google Shape;57;p13"/>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 name="Google Shape;58;p13"/>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 name="Google Shape;59;p13"/>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 name="Google Shape;60;p13"/>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61" name="Google Shape;61;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62" name="Google Shape;62;p13"/>
          <p:cNvSpPr txBox="1"/>
          <p:nvPr>
            <p:ph type="title"/>
          </p:nvPr>
        </p:nvSpPr>
        <p:spPr>
          <a:xfrm>
            <a:off x="866216" y="710940"/>
            <a:ext cx="6571060" cy="54636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63" name="Google Shape;63;p13"/>
          <p:cNvSpPr txBox="1"/>
          <p:nvPr>
            <p:ph idx="1" type="body"/>
          </p:nvPr>
        </p:nvSpPr>
        <p:spPr>
          <a:xfrm>
            <a:off x="866216" y="1952625"/>
            <a:ext cx="6571060" cy="2562225"/>
          </a:xfrm>
          <a:prstGeom prst="rect">
            <a:avLst/>
          </a:prstGeom>
          <a:noFill/>
          <a:ln>
            <a:noFill/>
          </a:ln>
        </p:spPr>
        <p:txBody>
          <a:bodyPr anchorCtr="0" anchor="t" bIns="34275" lIns="68575" spcFirstLastPara="1" rIns="68575" wrap="square" tIns="34275"/>
          <a:lstStyle>
            <a:lvl1pPr indent="-298450" lvl="0" marL="457200" marR="0" rtl="0" algn="l">
              <a:spcBef>
                <a:spcPts val="800"/>
              </a:spcBef>
              <a:spcAft>
                <a:spcPts val="0"/>
              </a:spcAft>
              <a:buClr>
                <a:schemeClr val="accent1"/>
              </a:buClr>
              <a:buSzPts val="1100"/>
              <a:buFont typeface="Noto Sans Symbols"/>
              <a:buChar char="►"/>
              <a:defRPr b="0" i="0" sz="1400" u="none" cap="none" strike="noStrike">
                <a:solidFill>
                  <a:srgbClr val="3F3F3F"/>
                </a:solidFill>
                <a:latin typeface="Century Gothic"/>
                <a:ea typeface="Century Gothic"/>
                <a:cs typeface="Century Gothic"/>
                <a:sym typeface="Century Gothic"/>
              </a:defRPr>
            </a:lvl1pPr>
            <a:lvl2pPr indent="-292100" lvl="1" marL="914400" marR="0" rtl="0" algn="l">
              <a:spcBef>
                <a:spcPts val="800"/>
              </a:spcBef>
              <a:spcAft>
                <a:spcPts val="0"/>
              </a:spcAft>
              <a:buClr>
                <a:schemeClr val="accent1"/>
              </a:buClr>
              <a:buSzPts val="100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79400" lvl="2" marL="1371600" marR="0" rtl="0" algn="l">
              <a:spcBef>
                <a:spcPts val="800"/>
              </a:spcBef>
              <a:spcAft>
                <a:spcPts val="0"/>
              </a:spcAft>
              <a:buClr>
                <a:schemeClr val="accent1"/>
              </a:buClr>
              <a:buSzPts val="800"/>
              <a:buFont typeface="Noto Sans Symbols"/>
              <a:buChar char="►"/>
              <a:defRPr b="0" i="0" sz="1100" u="none" cap="none" strike="noStrike">
                <a:solidFill>
                  <a:srgbClr val="3F3F3F"/>
                </a:solidFill>
                <a:latin typeface="Century Gothic"/>
                <a:ea typeface="Century Gothic"/>
                <a:cs typeface="Century Gothic"/>
                <a:sym typeface="Century Gothic"/>
              </a:defRPr>
            </a:lvl3pPr>
            <a:lvl4pPr indent="-273050" lvl="3" marL="1828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73050" lvl="4" marL="22860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73050" lvl="5" marL="27432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73050" lvl="6" marL="32004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73050" lvl="7" marL="36576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73050" lvl="8" marL="4114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64" name="Google Shape;64;p13"/>
          <p:cNvSpPr txBox="1"/>
          <p:nvPr>
            <p:ph idx="11" type="ftr"/>
          </p:nvPr>
        </p:nvSpPr>
        <p:spPr>
          <a:xfrm>
            <a:off x="420833" y="4793879"/>
            <a:ext cx="2894846" cy="228601"/>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5" name="Google Shape;65;p13"/>
          <p:cNvSpPr txBox="1"/>
          <p:nvPr>
            <p:ph idx="10" type="dt"/>
          </p:nvPr>
        </p:nvSpPr>
        <p:spPr>
          <a:xfrm>
            <a:off x="7988204" y="4795805"/>
            <a:ext cx="742949" cy="228599"/>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6" name="Google Shape;66;p13"/>
          <p:cNvSpPr/>
          <p:nvPr/>
        </p:nvSpPr>
        <p:spPr>
          <a:xfrm>
            <a:off x="783279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 name="Google Shape;67;p13"/>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www.thewhiskyexchange.com/brands/scotchwhisky/40/single-malt-scotch-whisky.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26.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en.wikipedia.org/wiki/Hierarchical_clustering" TargetMode="External"/><Relationship Id="rId4" Type="http://schemas.openxmlformats.org/officeDocument/2006/relationships/hyperlink" Target="https://en.wikipedia.org/wiki/Agglomerative_hierarchical_clustering" TargetMode="External"/><Relationship Id="rId5"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whiskyadvocate.com/" TargetMode="External"/><Relationship Id="rId4" Type="http://schemas.openxmlformats.org/officeDocument/2006/relationships/hyperlink" Target="https://www.kaggle.com/koki25ando/22000-scotch-whisky-reviews" TargetMode="External"/><Relationship Id="rId5" Type="http://schemas.openxmlformats.org/officeDocument/2006/relationships/hyperlink" Target="https://github.com/koki25ando/Whisky-Data-Scraping/blob/master/whisky.R" TargetMode="External"/><Relationship Id="rId6" Type="http://schemas.openxmlformats.org/officeDocument/2006/relationships/image" Target="../media/image33.png"/><Relationship Id="rId7"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1"/>
          <p:cNvSpPr txBox="1"/>
          <p:nvPr>
            <p:ph type="ctrTitle"/>
          </p:nvPr>
        </p:nvSpPr>
        <p:spPr>
          <a:xfrm>
            <a:off x="524400" y="385350"/>
            <a:ext cx="7440000" cy="20082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lt2"/>
              </a:buClr>
              <a:buSzPts val="4100"/>
              <a:buFont typeface="Century Gothic"/>
              <a:buNone/>
            </a:pPr>
            <a:r>
              <a:t/>
            </a:r>
            <a:endParaRPr b="1" sz="2400"/>
          </a:p>
          <a:p>
            <a:pPr indent="0" lvl="0" marL="0" rtl="0" algn="r">
              <a:spcBef>
                <a:spcPts val="0"/>
              </a:spcBef>
              <a:spcAft>
                <a:spcPts val="0"/>
              </a:spcAft>
              <a:buClr>
                <a:schemeClr val="lt2"/>
              </a:buClr>
              <a:buSzPts val="4100"/>
              <a:buFont typeface="Century Gothic"/>
              <a:buNone/>
            </a:pPr>
            <a:r>
              <a:rPr lang="en"/>
              <a:t>Predicting Top Shelf Whiskeys and Their Prices</a:t>
            </a:r>
            <a:endParaRPr sz="1100"/>
          </a:p>
          <a:p>
            <a:pPr indent="0" lvl="0" marL="0" rtl="0" algn="l">
              <a:spcBef>
                <a:spcPts val="0"/>
              </a:spcBef>
              <a:spcAft>
                <a:spcPts val="0"/>
              </a:spcAft>
              <a:buClr>
                <a:schemeClr val="lt2"/>
              </a:buClr>
              <a:buSzPts val="4100"/>
              <a:buFont typeface="Century Gothic"/>
              <a:buNone/>
            </a:pPr>
            <a:r>
              <a:t/>
            </a:r>
            <a:endParaRPr sz="1100"/>
          </a:p>
          <a:p>
            <a:pPr indent="0" lvl="0" marL="0" rtl="0" algn="l">
              <a:spcBef>
                <a:spcPts val="0"/>
              </a:spcBef>
              <a:spcAft>
                <a:spcPts val="0"/>
              </a:spcAft>
              <a:buClr>
                <a:schemeClr val="lt2"/>
              </a:buClr>
              <a:buSzPts val="4100"/>
              <a:buFont typeface="Century Gothic"/>
              <a:buNone/>
            </a:pPr>
            <a:r>
              <a:rPr lang="en" sz="1100"/>
              <a:t>  </a:t>
            </a:r>
            <a:endParaRPr sz="1100"/>
          </a:p>
        </p:txBody>
      </p:sp>
      <p:sp>
        <p:nvSpPr>
          <p:cNvPr id="310" name="Google Shape;310;p31"/>
          <p:cNvSpPr txBox="1"/>
          <p:nvPr>
            <p:ph idx="1" type="subTitle"/>
          </p:nvPr>
        </p:nvSpPr>
        <p:spPr>
          <a:xfrm>
            <a:off x="866225" y="2881577"/>
            <a:ext cx="6619200" cy="1523400"/>
          </a:xfrm>
          <a:prstGeom prst="rect">
            <a:avLst/>
          </a:prstGeom>
          <a:noFill/>
          <a:ln>
            <a:noFill/>
          </a:ln>
        </p:spPr>
        <p:txBody>
          <a:bodyPr anchorCtr="0" anchor="t" bIns="34275" lIns="68575" spcFirstLastPara="1" rIns="68575" wrap="square" tIns="34275">
            <a:noAutofit/>
          </a:bodyPr>
          <a:lstStyle/>
          <a:p>
            <a:pPr indent="0" lvl="0" marL="0" rtl="0" algn="l">
              <a:spcBef>
                <a:spcPts val="800"/>
              </a:spcBef>
              <a:spcAft>
                <a:spcPts val="0"/>
              </a:spcAft>
              <a:buSzPts val="1000"/>
              <a:buNone/>
            </a:pPr>
            <a:r>
              <a:rPr b="1" lang="en"/>
              <a:t>IST 736 Text Mining </a:t>
            </a:r>
            <a:endParaRPr b="1"/>
          </a:p>
          <a:p>
            <a:pPr indent="0" lvl="0" marL="0" rtl="0" algn="l">
              <a:lnSpc>
                <a:spcPct val="90000"/>
              </a:lnSpc>
              <a:spcBef>
                <a:spcPts val="800"/>
              </a:spcBef>
              <a:spcAft>
                <a:spcPts val="0"/>
              </a:spcAft>
              <a:buSzPts val="1000"/>
              <a:buNone/>
            </a:pPr>
            <a:r>
              <a:rPr i="1" lang="en" sz="1200"/>
              <a:t>STEVE ALESSANDRINI</a:t>
            </a:r>
            <a:endParaRPr sz="1100"/>
          </a:p>
          <a:p>
            <a:pPr indent="0" lvl="0" marL="0" rtl="0" algn="l">
              <a:lnSpc>
                <a:spcPct val="90000"/>
              </a:lnSpc>
              <a:spcBef>
                <a:spcPts val="800"/>
              </a:spcBef>
              <a:spcAft>
                <a:spcPts val="0"/>
              </a:spcAft>
              <a:buSzPts val="1000"/>
              <a:buNone/>
            </a:pPr>
            <a:r>
              <a:rPr i="1" lang="en" sz="1200"/>
              <a:t>ALEX BALTER</a:t>
            </a:r>
            <a:endParaRPr i="1" sz="1200"/>
          </a:p>
          <a:p>
            <a:pPr indent="0" lvl="0" marL="0" rtl="0" algn="l">
              <a:lnSpc>
                <a:spcPct val="90000"/>
              </a:lnSpc>
              <a:spcBef>
                <a:spcPts val="800"/>
              </a:spcBef>
              <a:spcAft>
                <a:spcPts val="0"/>
              </a:spcAft>
              <a:buSzPts val="1000"/>
              <a:buNone/>
            </a:pPr>
            <a:r>
              <a:rPr i="1" lang="en" sz="1200"/>
              <a:t>CARLO MENCARELLI</a:t>
            </a:r>
            <a:endParaRPr i="1" sz="1200"/>
          </a:p>
          <a:p>
            <a:pPr indent="0" lvl="0" marL="0" rtl="0" algn="l">
              <a:lnSpc>
                <a:spcPct val="90000"/>
              </a:lnSpc>
              <a:spcBef>
                <a:spcPts val="800"/>
              </a:spcBef>
              <a:spcAft>
                <a:spcPts val="0"/>
              </a:spcAft>
              <a:buSzPts val="1000"/>
              <a:buNone/>
            </a:pPr>
            <a:r>
              <a:rPr i="1" lang="en" sz="1200"/>
              <a:t>JOHAN WITT</a:t>
            </a:r>
            <a:endParaRPr sz="1100"/>
          </a:p>
          <a:p>
            <a:pPr indent="0" lvl="0" marL="0" rtl="0" algn="l">
              <a:lnSpc>
                <a:spcPct val="90000"/>
              </a:lnSpc>
              <a:spcBef>
                <a:spcPts val="800"/>
              </a:spcBef>
              <a:spcAft>
                <a:spcPts val="0"/>
              </a:spcAft>
              <a:buSzPts val="1000"/>
              <a:buNone/>
            </a:pPr>
            <a:r>
              <a:t/>
            </a:r>
            <a:endParaRPr sz="1200"/>
          </a:p>
        </p:txBody>
      </p:sp>
      <p:pic>
        <p:nvPicPr>
          <p:cNvPr id="311" name="Google Shape;311;p31"/>
          <p:cNvPicPr preferRelativeResize="0"/>
          <p:nvPr/>
        </p:nvPicPr>
        <p:blipFill>
          <a:blip r:embed="rId3">
            <a:alphaModFix/>
          </a:blip>
          <a:stretch>
            <a:fillRect/>
          </a:stretch>
        </p:blipFill>
        <p:spPr>
          <a:xfrm>
            <a:off x="5676750" y="2221525"/>
            <a:ext cx="3012302" cy="2008198"/>
          </a:xfrm>
          <a:prstGeom prst="rect">
            <a:avLst/>
          </a:prstGeom>
          <a:noFill/>
          <a:ln>
            <a:noFill/>
          </a:ln>
        </p:spPr>
      </p:pic>
      <p:pic>
        <p:nvPicPr>
          <p:cNvPr id="312" name="Google Shape;312;p31"/>
          <p:cNvPicPr preferRelativeResize="0"/>
          <p:nvPr/>
        </p:nvPicPr>
        <p:blipFill>
          <a:blip r:embed="rId4">
            <a:alphaModFix/>
          </a:blip>
          <a:stretch>
            <a:fillRect/>
          </a:stretch>
        </p:blipFill>
        <p:spPr>
          <a:xfrm>
            <a:off x="3891275" y="2053084"/>
            <a:ext cx="1998775" cy="2571740"/>
          </a:xfrm>
          <a:prstGeom prst="rect">
            <a:avLst/>
          </a:prstGeom>
          <a:noFill/>
          <a:ln>
            <a:noFill/>
          </a:ln>
        </p:spPr>
      </p:pic>
      <p:pic>
        <p:nvPicPr>
          <p:cNvPr id="313" name="Google Shape;313;p31"/>
          <p:cNvPicPr preferRelativeResize="0"/>
          <p:nvPr/>
        </p:nvPicPr>
        <p:blipFill>
          <a:blip r:embed="rId5">
            <a:alphaModFix/>
          </a:blip>
          <a:stretch>
            <a:fillRect/>
          </a:stretch>
        </p:blipFill>
        <p:spPr>
          <a:xfrm>
            <a:off x="2786000" y="1961575"/>
            <a:ext cx="1232750" cy="1730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40"/>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Creating Additional Columns - Brand</a:t>
            </a:r>
            <a:endParaRPr/>
          </a:p>
        </p:txBody>
      </p:sp>
      <p:pic>
        <p:nvPicPr>
          <p:cNvPr id="430" name="Google Shape;430;p40"/>
          <p:cNvPicPr preferRelativeResize="0"/>
          <p:nvPr/>
        </p:nvPicPr>
        <p:blipFill>
          <a:blip r:embed="rId3">
            <a:alphaModFix/>
          </a:blip>
          <a:stretch>
            <a:fillRect/>
          </a:stretch>
        </p:blipFill>
        <p:spPr>
          <a:xfrm>
            <a:off x="208125" y="1730175"/>
            <a:ext cx="3916224" cy="2719501"/>
          </a:xfrm>
          <a:prstGeom prst="rect">
            <a:avLst/>
          </a:prstGeom>
          <a:noFill/>
          <a:ln>
            <a:noFill/>
          </a:ln>
        </p:spPr>
      </p:pic>
      <p:sp>
        <p:nvSpPr>
          <p:cNvPr id="431" name="Google Shape;431;p40"/>
          <p:cNvSpPr txBox="1"/>
          <p:nvPr/>
        </p:nvSpPr>
        <p:spPr>
          <a:xfrm>
            <a:off x="138975" y="4538375"/>
            <a:ext cx="43074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0000FF"/>
                </a:solidFill>
                <a:hlinkClick r:id="rId4"/>
              </a:rPr>
              <a:t>https://www.thewhiskyexchange.com/brands/scotchwhisky/40/single-malt-scotch-whisky.html</a:t>
            </a:r>
            <a:endParaRPr>
              <a:solidFill>
                <a:srgbClr val="0000FF"/>
              </a:solidFill>
            </a:endParaRPr>
          </a:p>
        </p:txBody>
      </p:sp>
      <p:sp>
        <p:nvSpPr>
          <p:cNvPr id="432" name="Google Shape;432;p40"/>
          <p:cNvSpPr txBox="1"/>
          <p:nvPr/>
        </p:nvSpPr>
        <p:spPr>
          <a:xfrm>
            <a:off x="4446375" y="1986600"/>
            <a:ext cx="45702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A function was made to scrape thewhiskeyexchange.com brand listing website to extract the HTML and use regular expressions to extract brand names.</a:t>
            </a:r>
            <a:endParaRPr>
              <a:latin typeface="Century Gothic"/>
              <a:ea typeface="Century Gothic"/>
              <a:cs typeface="Century Gothic"/>
              <a:sym typeface="Century Gothic"/>
            </a:endParaRPr>
          </a:p>
        </p:txBody>
      </p:sp>
      <p:sp>
        <p:nvSpPr>
          <p:cNvPr id="433" name="Google Shape;433;p40"/>
          <p:cNvSpPr txBox="1"/>
          <p:nvPr/>
        </p:nvSpPr>
        <p:spPr>
          <a:xfrm>
            <a:off x="4572000" y="3240550"/>
            <a:ext cx="4570200" cy="16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000FF"/>
                </a:solidFill>
              </a:rPr>
              <a:t>def extract_brands(website):</a:t>
            </a:r>
            <a:endParaRPr sz="900">
              <a:solidFill>
                <a:srgbClr val="0000FF"/>
              </a:solidFill>
            </a:endParaRPr>
          </a:p>
          <a:p>
            <a:pPr indent="0" lvl="0" marL="0" rtl="0" algn="l">
              <a:spcBef>
                <a:spcPts val="0"/>
              </a:spcBef>
              <a:spcAft>
                <a:spcPts val="0"/>
              </a:spcAft>
              <a:buNone/>
            </a:pPr>
            <a:r>
              <a:rPr lang="en" sz="900">
                <a:solidFill>
                  <a:srgbClr val="0000FF"/>
                </a:solidFill>
              </a:rPr>
              <a:t>    url = website</a:t>
            </a:r>
            <a:endParaRPr sz="900">
              <a:solidFill>
                <a:srgbClr val="0000FF"/>
              </a:solidFill>
            </a:endParaRPr>
          </a:p>
          <a:p>
            <a:pPr indent="0" lvl="0" marL="0" rtl="0" algn="l">
              <a:spcBef>
                <a:spcPts val="0"/>
              </a:spcBef>
              <a:spcAft>
                <a:spcPts val="0"/>
              </a:spcAft>
              <a:buNone/>
            </a:pPr>
            <a:r>
              <a:rPr lang="en" sz="900">
                <a:solidFill>
                  <a:srgbClr val="0000FF"/>
                </a:solidFill>
              </a:rPr>
              <a:t>    response = requests.get(url)</a:t>
            </a:r>
            <a:endParaRPr sz="900">
              <a:solidFill>
                <a:srgbClr val="0000FF"/>
              </a:solidFill>
            </a:endParaRPr>
          </a:p>
          <a:p>
            <a:pPr indent="0" lvl="0" marL="0" rtl="0" algn="l">
              <a:spcBef>
                <a:spcPts val="0"/>
              </a:spcBef>
              <a:spcAft>
                <a:spcPts val="0"/>
              </a:spcAft>
              <a:buNone/>
            </a:pPr>
            <a:r>
              <a:rPr lang="en" sz="900">
                <a:solidFill>
                  <a:srgbClr val="0000FF"/>
                </a:solidFill>
              </a:rPr>
              <a:t>    soup = BeautifulSoup(response.text, "html.parser")</a:t>
            </a:r>
            <a:endParaRPr sz="900">
              <a:solidFill>
                <a:srgbClr val="0000FF"/>
              </a:solidFill>
            </a:endParaRPr>
          </a:p>
          <a:p>
            <a:pPr indent="0" lvl="0" marL="0" rtl="0" algn="l">
              <a:spcBef>
                <a:spcPts val="0"/>
              </a:spcBef>
              <a:spcAft>
                <a:spcPts val="0"/>
              </a:spcAft>
              <a:buNone/>
            </a:pPr>
            <a:r>
              <a:rPr lang="en" sz="900">
                <a:solidFill>
                  <a:srgbClr val="0000FF"/>
                </a:solidFill>
              </a:rPr>
              <a:t>    soup_str = str(soup)</a:t>
            </a:r>
            <a:endParaRPr sz="900">
              <a:solidFill>
                <a:srgbClr val="0000FF"/>
              </a:solidFill>
            </a:endParaRPr>
          </a:p>
          <a:p>
            <a:pPr indent="0" lvl="0" marL="0" rtl="0" algn="l">
              <a:spcBef>
                <a:spcPts val="0"/>
              </a:spcBef>
              <a:spcAft>
                <a:spcPts val="0"/>
              </a:spcAft>
              <a:buNone/>
            </a:pPr>
            <a:r>
              <a:rPr lang="en" sz="900">
                <a:solidFill>
                  <a:srgbClr val="0000FF"/>
                </a:solidFill>
              </a:rPr>
              <a:t>    scotches = re.findall('&lt;spanclass="az-item-name"&gt;([A-Za-z\s\']+)&lt;/span&gt;', soup_str)  </a:t>
            </a:r>
            <a:endParaRPr sz="900">
              <a:solidFill>
                <a:srgbClr val="0000FF"/>
              </a:solidFill>
            </a:endParaRPr>
          </a:p>
          <a:p>
            <a:pPr indent="0" lvl="0" marL="0" rtl="0" algn="l">
              <a:spcBef>
                <a:spcPts val="0"/>
              </a:spcBef>
              <a:spcAft>
                <a:spcPts val="0"/>
              </a:spcAft>
              <a:buNone/>
            </a:pPr>
            <a:r>
              <a:rPr lang="en" sz="900">
                <a:solidFill>
                  <a:srgbClr val="0000FF"/>
                </a:solidFill>
              </a:rPr>
              <a:t>    scotches = [x.lstrip().rstrip() for x in scotches]</a:t>
            </a:r>
            <a:endParaRPr sz="900">
              <a:solidFill>
                <a:srgbClr val="0000FF"/>
              </a:solidFill>
            </a:endParaRPr>
          </a:p>
          <a:p>
            <a:pPr indent="0" lvl="0" marL="0" rtl="0" algn="l">
              <a:spcBef>
                <a:spcPts val="0"/>
              </a:spcBef>
              <a:spcAft>
                <a:spcPts val="0"/>
              </a:spcAft>
              <a:buNone/>
            </a:pPr>
            <a:r>
              <a:rPr lang="en" sz="900">
                <a:solidFill>
                  <a:srgbClr val="0000FF"/>
                </a:solidFill>
              </a:rPr>
              <a:t>    return(scotches)</a:t>
            </a:r>
            <a:endParaRPr sz="900">
              <a:solidFill>
                <a:srgbClr val="0000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1"/>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Creating Additional Columns - Brand</a:t>
            </a:r>
            <a:endParaRPr/>
          </a:p>
        </p:txBody>
      </p:sp>
      <p:sp>
        <p:nvSpPr>
          <p:cNvPr id="439" name="Google Shape;439;p41"/>
          <p:cNvSpPr txBox="1"/>
          <p:nvPr/>
        </p:nvSpPr>
        <p:spPr>
          <a:xfrm>
            <a:off x="183150" y="1780150"/>
            <a:ext cx="4968300" cy="9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Single Malt List</a:t>
            </a:r>
            <a:endParaRPr>
              <a:solidFill>
                <a:srgbClr val="FF9900"/>
              </a:solidFill>
            </a:endParaRPr>
          </a:p>
          <a:p>
            <a:pPr indent="0" lvl="0" marL="0" rtl="0" algn="l">
              <a:spcBef>
                <a:spcPts val="0"/>
              </a:spcBef>
              <a:spcAft>
                <a:spcPts val="0"/>
              </a:spcAft>
              <a:buNone/>
            </a:pPr>
            <a:r>
              <a:t/>
            </a:r>
            <a:endParaRPr>
              <a:solidFill>
                <a:srgbClr val="FF9900"/>
              </a:solidFill>
            </a:endParaRPr>
          </a:p>
          <a:p>
            <a:pPr indent="0" lvl="0" marL="0" rtl="0" algn="l">
              <a:spcBef>
                <a:spcPts val="0"/>
              </a:spcBef>
              <a:spcAft>
                <a:spcPts val="0"/>
              </a:spcAft>
              <a:buNone/>
            </a:pPr>
            <a:r>
              <a:rPr lang="en" sz="1200"/>
              <a:t>['Aberfeldy', 'Aberlour', 'Ailsa Bay', 'Allt A Bhainne', 'AnCnoc', 'Ardbeg', 'Ardmore', 'Arran', 'Auchentoshan', 'Auchroisk',...]</a:t>
            </a:r>
            <a:endParaRPr sz="1200"/>
          </a:p>
        </p:txBody>
      </p:sp>
      <p:pic>
        <p:nvPicPr>
          <p:cNvPr id="440" name="Google Shape;440;p41"/>
          <p:cNvPicPr preferRelativeResize="0"/>
          <p:nvPr/>
        </p:nvPicPr>
        <p:blipFill>
          <a:blip r:embed="rId3">
            <a:alphaModFix/>
          </a:blip>
          <a:stretch>
            <a:fillRect/>
          </a:stretch>
        </p:blipFill>
        <p:spPr>
          <a:xfrm>
            <a:off x="183150" y="2851675"/>
            <a:ext cx="4787592" cy="2051825"/>
          </a:xfrm>
          <a:prstGeom prst="rect">
            <a:avLst/>
          </a:prstGeom>
          <a:noFill/>
          <a:ln>
            <a:noFill/>
          </a:ln>
        </p:spPr>
      </p:pic>
      <p:sp>
        <p:nvSpPr>
          <p:cNvPr id="441" name="Google Shape;441;p41"/>
          <p:cNvSpPr txBox="1"/>
          <p:nvPr/>
        </p:nvSpPr>
        <p:spPr>
          <a:xfrm>
            <a:off x="5782238" y="1721500"/>
            <a:ext cx="2942400" cy="152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Extract all brands from websites.</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Create large regular expression to extract matching brands from name column.</a:t>
            </a:r>
            <a:endParaRPr>
              <a:latin typeface="Century Gothic"/>
              <a:ea typeface="Century Gothic"/>
              <a:cs typeface="Century Gothic"/>
              <a:sym typeface="Century Gothic"/>
            </a:endParaRPr>
          </a:p>
          <a:p>
            <a:pPr indent="0" lvl="0" marL="457200" rtl="0" algn="l">
              <a:spcBef>
                <a:spcPts val="0"/>
              </a:spcBef>
              <a:spcAft>
                <a:spcPts val="0"/>
              </a:spcAft>
              <a:buNone/>
            </a:pPr>
            <a:r>
              <a:t/>
            </a:r>
            <a:endParaRPr>
              <a:latin typeface="Century Gothic"/>
              <a:ea typeface="Century Gothic"/>
              <a:cs typeface="Century Gothic"/>
              <a:sym typeface="Century Gothic"/>
            </a:endParaRPr>
          </a:p>
        </p:txBody>
      </p:sp>
      <p:pic>
        <p:nvPicPr>
          <p:cNvPr id="442" name="Google Shape;442;p41"/>
          <p:cNvPicPr preferRelativeResize="0"/>
          <p:nvPr/>
        </p:nvPicPr>
        <p:blipFill>
          <a:blip r:embed="rId4">
            <a:alphaModFix/>
          </a:blip>
          <a:stretch>
            <a:fillRect/>
          </a:stretch>
        </p:blipFill>
        <p:spPr>
          <a:xfrm>
            <a:off x="5326625" y="3199725"/>
            <a:ext cx="3644176" cy="1864150"/>
          </a:xfrm>
          <a:prstGeom prst="rect">
            <a:avLst/>
          </a:prstGeom>
          <a:noFill/>
          <a:ln>
            <a:noFill/>
          </a:ln>
        </p:spPr>
      </p:pic>
      <p:cxnSp>
        <p:nvCxnSpPr>
          <p:cNvPr id="443" name="Google Shape;443;p41"/>
          <p:cNvCxnSpPr/>
          <p:nvPr/>
        </p:nvCxnSpPr>
        <p:spPr>
          <a:xfrm>
            <a:off x="5191275" y="1780150"/>
            <a:ext cx="0" cy="3312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Creating Additional Columns</a:t>
            </a:r>
            <a:endParaRPr/>
          </a:p>
        </p:txBody>
      </p:sp>
      <p:pic>
        <p:nvPicPr>
          <p:cNvPr id="449" name="Google Shape;449;p42"/>
          <p:cNvPicPr preferRelativeResize="0"/>
          <p:nvPr/>
        </p:nvPicPr>
        <p:blipFill>
          <a:blip r:embed="rId3">
            <a:alphaModFix/>
          </a:blip>
          <a:stretch>
            <a:fillRect/>
          </a:stretch>
        </p:blipFill>
        <p:spPr>
          <a:xfrm>
            <a:off x="4916150" y="1929075"/>
            <a:ext cx="3897876" cy="3134801"/>
          </a:xfrm>
          <a:prstGeom prst="rect">
            <a:avLst/>
          </a:prstGeom>
          <a:noFill/>
          <a:ln>
            <a:noFill/>
          </a:ln>
        </p:spPr>
      </p:pic>
      <p:sp>
        <p:nvSpPr>
          <p:cNvPr id="450" name="Google Shape;450;p42"/>
          <p:cNvSpPr txBox="1"/>
          <p:nvPr/>
        </p:nvSpPr>
        <p:spPr>
          <a:xfrm>
            <a:off x="222950" y="1687950"/>
            <a:ext cx="4180200" cy="3272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FF9900"/>
                </a:solidFill>
                <a:latin typeface="Century Gothic"/>
                <a:ea typeface="Century Gothic"/>
                <a:cs typeface="Century Gothic"/>
                <a:sym typeface="Century Gothic"/>
              </a:rPr>
              <a:t>Review_Score_Class</a:t>
            </a:r>
            <a:endParaRPr b="1" sz="1800">
              <a:solidFill>
                <a:srgbClr val="FF9900"/>
              </a:solidFill>
              <a:latin typeface="Century Gothic"/>
              <a:ea typeface="Century Gothic"/>
              <a:cs typeface="Century Gothic"/>
              <a:sym typeface="Century Gothic"/>
            </a:endParaRPr>
          </a:p>
          <a:p>
            <a:pPr indent="0" lvl="0" marL="457200" rtl="0" algn="l">
              <a:spcBef>
                <a:spcPts val="0"/>
              </a:spcBef>
              <a:spcAft>
                <a:spcPts val="0"/>
              </a:spcAft>
              <a:buNone/>
            </a:pPr>
            <a:r>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Using the 25th and 75th percentiles to split “review.point”, the reviews were given a class label of </a:t>
            </a:r>
            <a:r>
              <a:rPr lang="en">
                <a:solidFill>
                  <a:srgbClr val="FF9900"/>
                </a:solidFill>
                <a:latin typeface="Century Gothic"/>
                <a:ea typeface="Century Gothic"/>
                <a:cs typeface="Century Gothic"/>
                <a:sym typeface="Century Gothic"/>
              </a:rPr>
              <a:t>“</a:t>
            </a:r>
            <a:r>
              <a:rPr b="1" lang="en">
                <a:solidFill>
                  <a:srgbClr val="FF9900"/>
                </a:solidFill>
                <a:latin typeface="Century Gothic"/>
                <a:ea typeface="Century Gothic"/>
                <a:cs typeface="Century Gothic"/>
                <a:sym typeface="Century Gothic"/>
              </a:rPr>
              <a:t>Below Average</a:t>
            </a:r>
            <a:r>
              <a:rPr lang="en">
                <a:solidFill>
                  <a:srgbClr val="FF9900"/>
                </a:solidFill>
                <a:latin typeface="Century Gothic"/>
                <a:ea typeface="Century Gothic"/>
                <a:cs typeface="Century Gothic"/>
                <a:sym typeface="Century Gothic"/>
              </a:rPr>
              <a:t>”, “</a:t>
            </a:r>
            <a:r>
              <a:rPr b="1" lang="en">
                <a:solidFill>
                  <a:srgbClr val="FF9900"/>
                </a:solidFill>
                <a:latin typeface="Century Gothic"/>
                <a:ea typeface="Century Gothic"/>
                <a:cs typeface="Century Gothic"/>
                <a:sym typeface="Century Gothic"/>
              </a:rPr>
              <a:t>Average</a:t>
            </a:r>
            <a:r>
              <a:rPr lang="en">
                <a:solidFill>
                  <a:srgbClr val="FF9900"/>
                </a:solidFill>
                <a:latin typeface="Century Gothic"/>
                <a:ea typeface="Century Gothic"/>
                <a:cs typeface="Century Gothic"/>
                <a:sym typeface="Century Gothic"/>
              </a:rPr>
              <a:t>” </a:t>
            </a:r>
            <a:r>
              <a:rPr lang="en">
                <a:latin typeface="Century Gothic"/>
                <a:ea typeface="Century Gothic"/>
                <a:cs typeface="Century Gothic"/>
                <a:sym typeface="Century Gothic"/>
              </a:rPr>
              <a:t>and</a:t>
            </a:r>
            <a:r>
              <a:rPr lang="en">
                <a:solidFill>
                  <a:srgbClr val="FF9900"/>
                </a:solidFill>
                <a:latin typeface="Century Gothic"/>
                <a:ea typeface="Century Gothic"/>
                <a:cs typeface="Century Gothic"/>
                <a:sym typeface="Century Gothic"/>
              </a:rPr>
              <a:t> “</a:t>
            </a:r>
            <a:r>
              <a:rPr b="1" lang="en">
                <a:solidFill>
                  <a:srgbClr val="FF9900"/>
                </a:solidFill>
                <a:latin typeface="Century Gothic"/>
                <a:ea typeface="Century Gothic"/>
                <a:cs typeface="Century Gothic"/>
                <a:sym typeface="Century Gothic"/>
              </a:rPr>
              <a:t>Above Average</a:t>
            </a:r>
            <a:r>
              <a:rPr lang="en">
                <a:solidFill>
                  <a:srgbClr val="FF9900"/>
                </a:solidFill>
                <a:latin typeface="Century Gothic"/>
                <a:ea typeface="Century Gothic"/>
                <a:cs typeface="Century Gothic"/>
                <a:sym typeface="Century Gothic"/>
              </a:rPr>
              <a:t>”.</a:t>
            </a:r>
            <a:endParaRPr>
              <a:solidFill>
                <a:srgbClr val="FF9900"/>
              </a:solidFill>
              <a:latin typeface="Century Gothic"/>
              <a:ea typeface="Century Gothic"/>
              <a:cs typeface="Century Gothic"/>
              <a:sym typeface="Century Gothic"/>
            </a:endParaRPr>
          </a:p>
        </p:txBody>
      </p:sp>
      <p:sp>
        <p:nvSpPr>
          <p:cNvPr id="451" name="Google Shape;451;p42"/>
          <p:cNvSpPr txBox="1"/>
          <p:nvPr/>
        </p:nvSpPr>
        <p:spPr>
          <a:xfrm>
            <a:off x="1297850" y="3231575"/>
            <a:ext cx="20304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latin typeface="Century Gothic"/>
                <a:ea typeface="Century Gothic"/>
                <a:cs typeface="Century Gothic"/>
                <a:sym typeface="Century Gothic"/>
              </a:rPr>
              <a:t>25th percentile = 84</a:t>
            </a:r>
            <a:endParaRPr b="1">
              <a:solidFill>
                <a:srgbClr val="FF9900"/>
              </a:solidFill>
              <a:latin typeface="Century Gothic"/>
              <a:ea typeface="Century Gothic"/>
              <a:cs typeface="Century Gothic"/>
              <a:sym typeface="Century Gothic"/>
            </a:endParaRPr>
          </a:p>
          <a:p>
            <a:pPr indent="0" lvl="0" marL="0" rtl="0" algn="l">
              <a:spcBef>
                <a:spcPts val="0"/>
              </a:spcBef>
              <a:spcAft>
                <a:spcPts val="0"/>
              </a:spcAft>
              <a:buNone/>
            </a:pPr>
            <a:r>
              <a:rPr b="1" lang="en">
                <a:solidFill>
                  <a:srgbClr val="FF9900"/>
                </a:solidFill>
                <a:latin typeface="Century Gothic"/>
                <a:ea typeface="Century Gothic"/>
                <a:cs typeface="Century Gothic"/>
                <a:sym typeface="Century Gothic"/>
              </a:rPr>
              <a:t>75th percentile = 90</a:t>
            </a:r>
            <a:r>
              <a:rPr lang="en">
                <a:solidFill>
                  <a:srgbClr val="FF9900"/>
                </a:solidFill>
                <a:latin typeface="Century Gothic"/>
                <a:ea typeface="Century Gothic"/>
                <a:cs typeface="Century Gothic"/>
                <a:sym typeface="Century Gothic"/>
              </a:rPr>
              <a:t> </a:t>
            </a:r>
            <a:endParaRPr>
              <a:solidFill>
                <a:srgbClr val="FF9900"/>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FF9900"/>
              </a:solidFill>
              <a:latin typeface="Century Gothic"/>
              <a:ea typeface="Century Gothic"/>
              <a:cs typeface="Century Gothic"/>
              <a:sym typeface="Century Gothic"/>
            </a:endParaRPr>
          </a:p>
        </p:txBody>
      </p:sp>
      <p:sp>
        <p:nvSpPr>
          <p:cNvPr id="452" name="Google Shape;452;p42"/>
          <p:cNvSpPr txBox="1"/>
          <p:nvPr/>
        </p:nvSpPr>
        <p:spPr>
          <a:xfrm>
            <a:off x="1051550" y="3965175"/>
            <a:ext cx="692700" cy="38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entury Gothic"/>
                <a:ea typeface="Century Gothic"/>
                <a:cs typeface="Century Gothic"/>
                <a:sym typeface="Century Gothic"/>
              </a:rPr>
              <a:t>&lt; 84</a:t>
            </a:r>
            <a:endParaRPr b="1">
              <a:latin typeface="Century Gothic"/>
              <a:ea typeface="Century Gothic"/>
              <a:cs typeface="Century Gothic"/>
              <a:sym typeface="Century Gothic"/>
            </a:endParaRPr>
          </a:p>
        </p:txBody>
      </p:sp>
      <p:sp>
        <p:nvSpPr>
          <p:cNvPr id="453" name="Google Shape;453;p42"/>
          <p:cNvSpPr txBox="1"/>
          <p:nvPr/>
        </p:nvSpPr>
        <p:spPr>
          <a:xfrm>
            <a:off x="2132075" y="3953800"/>
            <a:ext cx="1408200" cy="38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entury Gothic"/>
                <a:ea typeface="Century Gothic"/>
                <a:cs typeface="Century Gothic"/>
                <a:sym typeface="Century Gothic"/>
              </a:rPr>
              <a:t>Bet. 84 and 90</a:t>
            </a:r>
            <a:endParaRPr b="1">
              <a:latin typeface="Century Gothic"/>
              <a:ea typeface="Century Gothic"/>
              <a:cs typeface="Century Gothic"/>
              <a:sym typeface="Century Gothic"/>
            </a:endParaRPr>
          </a:p>
        </p:txBody>
      </p:sp>
      <p:sp>
        <p:nvSpPr>
          <p:cNvPr id="454" name="Google Shape;454;p42"/>
          <p:cNvSpPr txBox="1"/>
          <p:nvPr/>
        </p:nvSpPr>
        <p:spPr>
          <a:xfrm>
            <a:off x="3872988" y="3953800"/>
            <a:ext cx="948000" cy="38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entury Gothic"/>
                <a:ea typeface="Century Gothic"/>
                <a:cs typeface="Century Gothic"/>
                <a:sym typeface="Century Gothic"/>
              </a:rPr>
              <a:t>&gt;=</a:t>
            </a:r>
            <a:r>
              <a:rPr b="1" lang="en">
                <a:latin typeface="Century Gothic"/>
                <a:ea typeface="Century Gothic"/>
                <a:cs typeface="Century Gothic"/>
                <a:sym typeface="Century Gothic"/>
              </a:rPr>
              <a:t> 90</a:t>
            </a:r>
            <a:endParaRPr b="1">
              <a:latin typeface="Century Gothic"/>
              <a:ea typeface="Century Gothic"/>
              <a:cs typeface="Century Gothic"/>
              <a:sym typeface="Century Gothic"/>
            </a:endParaRPr>
          </a:p>
        </p:txBody>
      </p:sp>
      <p:sp>
        <p:nvSpPr>
          <p:cNvPr id="455" name="Google Shape;455;p42"/>
          <p:cNvSpPr txBox="1"/>
          <p:nvPr/>
        </p:nvSpPr>
        <p:spPr>
          <a:xfrm>
            <a:off x="91650" y="4357650"/>
            <a:ext cx="692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entury Gothic"/>
                <a:ea typeface="Century Gothic"/>
                <a:cs typeface="Century Gothic"/>
                <a:sym typeface="Century Gothic"/>
              </a:rPr>
              <a:t>Class</a:t>
            </a:r>
            <a:endParaRPr b="1">
              <a:latin typeface="Century Gothic"/>
              <a:ea typeface="Century Gothic"/>
              <a:cs typeface="Century Gothic"/>
              <a:sym typeface="Century Gothic"/>
            </a:endParaRPr>
          </a:p>
        </p:txBody>
      </p:sp>
      <p:sp>
        <p:nvSpPr>
          <p:cNvPr id="456" name="Google Shape;456;p42"/>
          <p:cNvSpPr txBox="1"/>
          <p:nvPr/>
        </p:nvSpPr>
        <p:spPr>
          <a:xfrm>
            <a:off x="71850" y="4699938"/>
            <a:ext cx="7323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entury Gothic"/>
                <a:ea typeface="Century Gothic"/>
                <a:cs typeface="Century Gothic"/>
                <a:sym typeface="Century Gothic"/>
              </a:rPr>
              <a:t>Count</a:t>
            </a:r>
            <a:endParaRPr b="1">
              <a:latin typeface="Century Gothic"/>
              <a:ea typeface="Century Gothic"/>
              <a:cs typeface="Century Gothic"/>
              <a:sym typeface="Century Gothic"/>
            </a:endParaRPr>
          </a:p>
        </p:txBody>
      </p:sp>
      <p:cxnSp>
        <p:nvCxnSpPr>
          <p:cNvPr id="457" name="Google Shape;457;p42"/>
          <p:cNvCxnSpPr/>
          <p:nvPr/>
        </p:nvCxnSpPr>
        <p:spPr>
          <a:xfrm>
            <a:off x="71650" y="4678350"/>
            <a:ext cx="4777200" cy="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42"/>
          <p:cNvCxnSpPr/>
          <p:nvPr/>
        </p:nvCxnSpPr>
        <p:spPr>
          <a:xfrm>
            <a:off x="891750" y="4009525"/>
            <a:ext cx="0" cy="10272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42"/>
          <p:cNvCxnSpPr/>
          <p:nvPr/>
        </p:nvCxnSpPr>
        <p:spPr>
          <a:xfrm>
            <a:off x="71650" y="4357650"/>
            <a:ext cx="4777200" cy="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42"/>
          <p:cNvCxnSpPr/>
          <p:nvPr/>
        </p:nvCxnSpPr>
        <p:spPr>
          <a:xfrm>
            <a:off x="1904050" y="4013500"/>
            <a:ext cx="0" cy="10272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42"/>
          <p:cNvCxnSpPr/>
          <p:nvPr/>
        </p:nvCxnSpPr>
        <p:spPr>
          <a:xfrm>
            <a:off x="3768300" y="4036675"/>
            <a:ext cx="0" cy="1027200"/>
          </a:xfrm>
          <a:prstGeom prst="straightConnector1">
            <a:avLst/>
          </a:prstGeom>
          <a:noFill/>
          <a:ln cap="flat" cmpd="sng" w="9525">
            <a:solidFill>
              <a:schemeClr val="dk2"/>
            </a:solidFill>
            <a:prstDash val="solid"/>
            <a:round/>
            <a:headEnd len="med" w="med" type="none"/>
            <a:tailEnd len="med" w="med" type="none"/>
          </a:ln>
        </p:spPr>
      </p:cxnSp>
      <p:sp>
        <p:nvSpPr>
          <p:cNvPr id="462" name="Google Shape;462;p42"/>
          <p:cNvSpPr txBox="1"/>
          <p:nvPr/>
        </p:nvSpPr>
        <p:spPr>
          <a:xfrm>
            <a:off x="956600" y="4357650"/>
            <a:ext cx="8826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Century Gothic"/>
                <a:ea typeface="Century Gothic"/>
                <a:cs typeface="Century Gothic"/>
                <a:sym typeface="Century Gothic"/>
              </a:rPr>
              <a:t>Below Avg.</a:t>
            </a:r>
            <a:endParaRPr i="1" sz="1000">
              <a:latin typeface="Century Gothic"/>
              <a:ea typeface="Century Gothic"/>
              <a:cs typeface="Century Gothic"/>
              <a:sym typeface="Century Gothic"/>
            </a:endParaRPr>
          </a:p>
        </p:txBody>
      </p:sp>
      <p:sp>
        <p:nvSpPr>
          <p:cNvPr id="463" name="Google Shape;463;p42"/>
          <p:cNvSpPr txBox="1"/>
          <p:nvPr/>
        </p:nvSpPr>
        <p:spPr>
          <a:xfrm>
            <a:off x="2394875" y="4357650"/>
            <a:ext cx="8826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Century Gothic"/>
                <a:ea typeface="Century Gothic"/>
                <a:cs typeface="Century Gothic"/>
                <a:sym typeface="Century Gothic"/>
              </a:rPr>
              <a:t>Average</a:t>
            </a:r>
            <a:endParaRPr i="1" sz="1000">
              <a:latin typeface="Century Gothic"/>
              <a:ea typeface="Century Gothic"/>
              <a:cs typeface="Century Gothic"/>
              <a:sym typeface="Century Gothic"/>
            </a:endParaRPr>
          </a:p>
        </p:txBody>
      </p:sp>
      <p:sp>
        <p:nvSpPr>
          <p:cNvPr id="464" name="Google Shape;464;p42"/>
          <p:cNvSpPr txBox="1"/>
          <p:nvPr/>
        </p:nvSpPr>
        <p:spPr>
          <a:xfrm>
            <a:off x="3849888" y="4357650"/>
            <a:ext cx="994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Century Gothic"/>
                <a:ea typeface="Century Gothic"/>
                <a:cs typeface="Century Gothic"/>
                <a:sym typeface="Century Gothic"/>
              </a:rPr>
              <a:t>Above Avg.</a:t>
            </a:r>
            <a:endParaRPr i="1" sz="1000">
              <a:latin typeface="Century Gothic"/>
              <a:ea typeface="Century Gothic"/>
              <a:cs typeface="Century Gothic"/>
              <a:sym typeface="Century Gothic"/>
            </a:endParaRPr>
          </a:p>
        </p:txBody>
      </p:sp>
      <p:sp>
        <p:nvSpPr>
          <p:cNvPr id="465" name="Google Shape;465;p42"/>
          <p:cNvSpPr txBox="1"/>
          <p:nvPr/>
        </p:nvSpPr>
        <p:spPr>
          <a:xfrm>
            <a:off x="1171550" y="4699938"/>
            <a:ext cx="452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entury Gothic"/>
                <a:ea typeface="Century Gothic"/>
                <a:cs typeface="Century Gothic"/>
                <a:sym typeface="Century Gothic"/>
              </a:rPr>
              <a:t>465</a:t>
            </a:r>
            <a:endParaRPr sz="1000">
              <a:latin typeface="Century Gothic"/>
              <a:ea typeface="Century Gothic"/>
              <a:cs typeface="Century Gothic"/>
              <a:sym typeface="Century Gothic"/>
            </a:endParaRPr>
          </a:p>
        </p:txBody>
      </p:sp>
      <p:sp>
        <p:nvSpPr>
          <p:cNvPr id="466" name="Google Shape;466;p42"/>
          <p:cNvSpPr txBox="1"/>
          <p:nvPr/>
        </p:nvSpPr>
        <p:spPr>
          <a:xfrm>
            <a:off x="2574575" y="4699938"/>
            <a:ext cx="523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entury Gothic"/>
                <a:ea typeface="Century Gothic"/>
                <a:cs typeface="Century Gothic"/>
                <a:sym typeface="Century Gothic"/>
              </a:rPr>
              <a:t>1211</a:t>
            </a:r>
            <a:endParaRPr sz="1000">
              <a:latin typeface="Century Gothic"/>
              <a:ea typeface="Century Gothic"/>
              <a:cs typeface="Century Gothic"/>
              <a:sym typeface="Century Gothic"/>
            </a:endParaRPr>
          </a:p>
        </p:txBody>
      </p:sp>
      <p:sp>
        <p:nvSpPr>
          <p:cNvPr id="467" name="Google Shape;467;p42"/>
          <p:cNvSpPr txBox="1"/>
          <p:nvPr/>
        </p:nvSpPr>
        <p:spPr>
          <a:xfrm>
            <a:off x="4085388" y="4699938"/>
            <a:ext cx="523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entury Gothic"/>
                <a:ea typeface="Century Gothic"/>
                <a:cs typeface="Century Gothic"/>
                <a:sym typeface="Century Gothic"/>
              </a:rPr>
              <a:t>571</a:t>
            </a:r>
            <a:endParaRPr sz="1000">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3"/>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Additional Columns - Quick Stats</a:t>
            </a:r>
            <a:endParaRPr/>
          </a:p>
        </p:txBody>
      </p:sp>
      <p:sp>
        <p:nvSpPr>
          <p:cNvPr id="473" name="Google Shape;473;p43"/>
          <p:cNvSpPr txBox="1"/>
          <p:nvPr/>
        </p:nvSpPr>
        <p:spPr>
          <a:xfrm>
            <a:off x="1116100" y="2048725"/>
            <a:ext cx="7192200" cy="266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entury Gothic"/>
              <a:buChar char="●"/>
            </a:pPr>
            <a:r>
              <a:rPr lang="en" sz="1800">
                <a:solidFill>
                  <a:schemeClr val="accent2"/>
                </a:solidFill>
                <a:latin typeface="Century Gothic"/>
                <a:ea typeface="Century Gothic"/>
                <a:cs typeface="Century Gothic"/>
                <a:sym typeface="Century Gothic"/>
              </a:rPr>
              <a:t>53.5%</a:t>
            </a:r>
            <a:r>
              <a:rPr lang="en" sz="1800">
                <a:latin typeface="Century Gothic"/>
                <a:ea typeface="Century Gothic"/>
                <a:cs typeface="Century Gothic"/>
                <a:sym typeface="Century Gothic"/>
              </a:rPr>
              <a:t> of rows had a </a:t>
            </a:r>
            <a:r>
              <a:rPr lang="en" sz="1800">
                <a:solidFill>
                  <a:schemeClr val="accent2"/>
                </a:solidFill>
                <a:latin typeface="Century Gothic"/>
                <a:ea typeface="Century Gothic"/>
                <a:cs typeface="Century Gothic"/>
                <a:sym typeface="Century Gothic"/>
              </a:rPr>
              <a:t>year</a:t>
            </a:r>
            <a:r>
              <a:rPr lang="en" sz="1800">
                <a:latin typeface="Century Gothic"/>
                <a:ea typeface="Century Gothic"/>
                <a:cs typeface="Century Gothic"/>
                <a:sym typeface="Century Gothic"/>
              </a:rPr>
              <a:t> statement.</a:t>
            </a:r>
            <a:endParaRPr sz="1800">
              <a:latin typeface="Century Gothic"/>
              <a:ea typeface="Century Gothic"/>
              <a:cs typeface="Century Gothic"/>
              <a:sym typeface="Century Gothic"/>
            </a:endParaRPr>
          </a:p>
          <a:p>
            <a:pPr indent="0" lvl="0" marL="457200" rtl="0" algn="l">
              <a:spcBef>
                <a:spcPts val="0"/>
              </a:spcBef>
              <a:spcAft>
                <a:spcPts val="0"/>
              </a:spcAft>
              <a:buNone/>
            </a:pPr>
            <a:r>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sz="1800">
                <a:solidFill>
                  <a:schemeClr val="accent2"/>
                </a:solidFill>
                <a:latin typeface="Century Gothic"/>
                <a:ea typeface="Century Gothic"/>
                <a:cs typeface="Century Gothic"/>
                <a:sym typeface="Century Gothic"/>
              </a:rPr>
              <a:t>99.3%</a:t>
            </a:r>
            <a:r>
              <a:rPr lang="en" sz="1800">
                <a:latin typeface="Century Gothic"/>
                <a:ea typeface="Century Gothic"/>
                <a:cs typeface="Century Gothic"/>
                <a:sym typeface="Century Gothic"/>
              </a:rPr>
              <a:t> of rows had an </a:t>
            </a:r>
            <a:r>
              <a:rPr lang="en" sz="1800">
                <a:solidFill>
                  <a:schemeClr val="accent2"/>
                </a:solidFill>
                <a:latin typeface="Century Gothic"/>
                <a:ea typeface="Century Gothic"/>
                <a:cs typeface="Century Gothic"/>
                <a:sym typeface="Century Gothic"/>
              </a:rPr>
              <a:t>ABV</a:t>
            </a:r>
            <a:r>
              <a:rPr lang="en" sz="1800">
                <a:latin typeface="Century Gothic"/>
                <a:ea typeface="Century Gothic"/>
                <a:cs typeface="Century Gothic"/>
                <a:sym typeface="Century Gothic"/>
              </a:rPr>
              <a:t> %</a:t>
            </a:r>
            <a:endParaRPr sz="1800">
              <a:latin typeface="Century Gothic"/>
              <a:ea typeface="Century Gothic"/>
              <a:cs typeface="Century Gothic"/>
              <a:sym typeface="Century Gothic"/>
            </a:endParaRPr>
          </a:p>
          <a:p>
            <a:pPr indent="0" lvl="0" marL="457200" rtl="0" algn="l">
              <a:spcBef>
                <a:spcPts val="0"/>
              </a:spcBef>
              <a:spcAft>
                <a:spcPts val="0"/>
              </a:spcAft>
              <a:buNone/>
            </a:pPr>
            <a:r>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sz="1800">
                <a:solidFill>
                  <a:schemeClr val="accent2"/>
                </a:solidFill>
                <a:latin typeface="Century Gothic"/>
                <a:ea typeface="Century Gothic"/>
                <a:cs typeface="Century Gothic"/>
                <a:sym typeface="Century Gothic"/>
              </a:rPr>
              <a:t>19% </a:t>
            </a:r>
            <a:r>
              <a:rPr lang="en" sz="1800">
                <a:latin typeface="Century Gothic"/>
                <a:ea typeface="Century Gothic"/>
                <a:cs typeface="Century Gothic"/>
                <a:sym typeface="Century Gothic"/>
              </a:rPr>
              <a:t>of rows were listed as “</a:t>
            </a:r>
            <a:r>
              <a:rPr lang="en" sz="1800">
                <a:solidFill>
                  <a:schemeClr val="accent2"/>
                </a:solidFill>
                <a:latin typeface="Century Gothic"/>
                <a:ea typeface="Century Gothic"/>
                <a:cs typeface="Century Gothic"/>
                <a:sym typeface="Century Gothic"/>
              </a:rPr>
              <a:t>Vintage</a:t>
            </a:r>
            <a:r>
              <a:rPr lang="en" sz="1800">
                <a:latin typeface="Century Gothic"/>
                <a:ea typeface="Century Gothic"/>
                <a:cs typeface="Century Gothic"/>
                <a:sym typeface="Century Gothic"/>
              </a:rPr>
              <a:t>” or “</a:t>
            </a:r>
            <a:r>
              <a:rPr lang="en" sz="1800">
                <a:solidFill>
                  <a:schemeClr val="accent2"/>
                </a:solidFill>
                <a:latin typeface="Century Gothic"/>
                <a:ea typeface="Century Gothic"/>
                <a:cs typeface="Century Gothic"/>
                <a:sym typeface="Century Gothic"/>
              </a:rPr>
              <a:t>Edition</a:t>
            </a:r>
            <a:r>
              <a:rPr lang="en" sz="1800">
                <a:latin typeface="Century Gothic"/>
                <a:ea typeface="Century Gothic"/>
                <a:cs typeface="Century Gothic"/>
                <a:sym typeface="Century Gothic"/>
              </a:rPr>
              <a:t>”</a:t>
            </a:r>
            <a:endParaRPr sz="1800">
              <a:latin typeface="Century Gothic"/>
              <a:ea typeface="Century Gothic"/>
              <a:cs typeface="Century Gothic"/>
              <a:sym typeface="Century Gothic"/>
            </a:endParaRPr>
          </a:p>
          <a:p>
            <a:pPr indent="0" lvl="0" marL="457200" rtl="0" algn="l">
              <a:spcBef>
                <a:spcPts val="0"/>
              </a:spcBef>
              <a:spcAft>
                <a:spcPts val="0"/>
              </a:spcAft>
              <a:buNone/>
            </a:pPr>
            <a:r>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sz="1800">
                <a:solidFill>
                  <a:schemeClr val="accent2"/>
                </a:solidFill>
                <a:latin typeface="Century Gothic"/>
                <a:ea typeface="Century Gothic"/>
                <a:cs typeface="Century Gothic"/>
                <a:sym typeface="Century Gothic"/>
              </a:rPr>
              <a:t>91.5%</a:t>
            </a:r>
            <a:r>
              <a:rPr lang="en" sz="1800">
                <a:latin typeface="Century Gothic"/>
                <a:ea typeface="Century Gothic"/>
                <a:cs typeface="Century Gothic"/>
                <a:sym typeface="Century Gothic"/>
              </a:rPr>
              <a:t> of rows were able to have </a:t>
            </a:r>
            <a:r>
              <a:rPr lang="en" sz="1800">
                <a:solidFill>
                  <a:schemeClr val="accent2"/>
                </a:solidFill>
                <a:latin typeface="Century Gothic"/>
                <a:ea typeface="Century Gothic"/>
                <a:cs typeface="Century Gothic"/>
                <a:sym typeface="Century Gothic"/>
              </a:rPr>
              <a:t>brand</a:t>
            </a:r>
            <a:r>
              <a:rPr lang="en" sz="1800">
                <a:latin typeface="Century Gothic"/>
                <a:ea typeface="Century Gothic"/>
                <a:cs typeface="Century Gothic"/>
                <a:sym typeface="Century Gothic"/>
              </a:rPr>
              <a:t> extracted</a:t>
            </a:r>
            <a:endParaRPr sz="1800">
              <a:latin typeface="Century Gothic"/>
              <a:ea typeface="Century Gothic"/>
              <a:cs typeface="Century Gothic"/>
              <a:sym typeface="Century Gothic"/>
            </a:endParaRPr>
          </a:p>
        </p:txBody>
      </p:sp>
      <p:pic>
        <p:nvPicPr>
          <p:cNvPr id="474" name="Google Shape;474;p43"/>
          <p:cNvPicPr preferRelativeResize="0"/>
          <p:nvPr/>
        </p:nvPicPr>
        <p:blipFill>
          <a:blip r:embed="rId3">
            <a:alphaModFix/>
          </a:blip>
          <a:stretch>
            <a:fillRect/>
          </a:stretch>
        </p:blipFill>
        <p:spPr>
          <a:xfrm>
            <a:off x="7289297" y="2048725"/>
            <a:ext cx="1779200" cy="3031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44"/>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Additional Columns - Quick Stats</a:t>
            </a:r>
            <a:endParaRPr/>
          </a:p>
        </p:txBody>
      </p:sp>
      <p:pic>
        <p:nvPicPr>
          <p:cNvPr id="480" name="Google Shape;480;p44"/>
          <p:cNvPicPr preferRelativeResize="0"/>
          <p:nvPr/>
        </p:nvPicPr>
        <p:blipFill>
          <a:blip r:embed="rId3">
            <a:alphaModFix/>
          </a:blip>
          <a:stretch>
            <a:fillRect/>
          </a:stretch>
        </p:blipFill>
        <p:spPr>
          <a:xfrm>
            <a:off x="217100" y="2081122"/>
            <a:ext cx="3732401" cy="3007028"/>
          </a:xfrm>
          <a:prstGeom prst="rect">
            <a:avLst/>
          </a:prstGeom>
          <a:noFill/>
          <a:ln>
            <a:noFill/>
          </a:ln>
        </p:spPr>
      </p:pic>
      <p:pic>
        <p:nvPicPr>
          <p:cNvPr id="481" name="Google Shape;481;p44"/>
          <p:cNvPicPr preferRelativeResize="0"/>
          <p:nvPr/>
        </p:nvPicPr>
        <p:blipFill>
          <a:blip r:embed="rId4">
            <a:alphaModFix/>
          </a:blip>
          <a:stretch>
            <a:fillRect/>
          </a:stretch>
        </p:blipFill>
        <p:spPr>
          <a:xfrm>
            <a:off x="5034150" y="2081126"/>
            <a:ext cx="3732401" cy="3007025"/>
          </a:xfrm>
          <a:prstGeom prst="rect">
            <a:avLst/>
          </a:prstGeom>
          <a:noFill/>
          <a:ln>
            <a:noFill/>
          </a:ln>
        </p:spPr>
      </p:pic>
      <p:cxnSp>
        <p:nvCxnSpPr>
          <p:cNvPr id="482" name="Google Shape;482;p44"/>
          <p:cNvCxnSpPr/>
          <p:nvPr/>
        </p:nvCxnSpPr>
        <p:spPr>
          <a:xfrm>
            <a:off x="3972225" y="3398900"/>
            <a:ext cx="1039200" cy="0"/>
          </a:xfrm>
          <a:prstGeom prst="straightConnector1">
            <a:avLst/>
          </a:prstGeom>
          <a:noFill/>
          <a:ln cap="flat" cmpd="sng" w="76200">
            <a:solidFill>
              <a:schemeClr val="dk2"/>
            </a:solidFill>
            <a:prstDash val="solid"/>
            <a:round/>
            <a:headEnd len="med" w="med" type="none"/>
            <a:tailEnd len="med" w="med" type="triangle"/>
          </a:ln>
        </p:spPr>
      </p:cxnSp>
      <p:sp>
        <p:nvSpPr>
          <p:cNvPr id="483" name="Google Shape;483;p44"/>
          <p:cNvSpPr txBox="1"/>
          <p:nvPr/>
        </p:nvSpPr>
        <p:spPr>
          <a:xfrm>
            <a:off x="3972225" y="2868275"/>
            <a:ext cx="10392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latin typeface="Century Gothic"/>
                <a:ea typeface="Century Gothic"/>
                <a:cs typeface="Century Gothic"/>
                <a:sym typeface="Century Gothic"/>
              </a:rPr>
              <a:t>Cleaning</a:t>
            </a:r>
            <a:endParaRPr b="1">
              <a:solidFill>
                <a:schemeClr val="accent2"/>
              </a:solidFill>
              <a:latin typeface="Century Gothic"/>
              <a:ea typeface="Century Gothic"/>
              <a:cs typeface="Century Gothic"/>
              <a:sym typeface="Century Gothic"/>
            </a:endParaRPr>
          </a:p>
        </p:txBody>
      </p:sp>
      <p:sp>
        <p:nvSpPr>
          <p:cNvPr id="484" name="Google Shape;484;p44"/>
          <p:cNvSpPr txBox="1"/>
          <p:nvPr/>
        </p:nvSpPr>
        <p:spPr>
          <a:xfrm>
            <a:off x="3357625" y="1705150"/>
            <a:ext cx="26916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accent2"/>
                </a:solidFill>
                <a:latin typeface="Century Gothic"/>
                <a:ea typeface="Century Gothic"/>
                <a:cs typeface="Century Gothic"/>
                <a:sym typeface="Century Gothic"/>
              </a:rPr>
              <a:t>Distribution of Word Counts</a:t>
            </a:r>
            <a:endParaRPr b="1" u="sng">
              <a:solidFill>
                <a:schemeClr val="accent2"/>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45"/>
          <p:cNvSpPr txBox="1"/>
          <p:nvPr>
            <p:ph type="title"/>
          </p:nvPr>
        </p:nvSpPr>
        <p:spPr>
          <a:xfrm>
            <a:off x="866226" y="710950"/>
            <a:ext cx="70383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Descriptive Analysis - High Level Numbers</a:t>
            </a:r>
            <a:endParaRPr/>
          </a:p>
        </p:txBody>
      </p:sp>
      <p:pic>
        <p:nvPicPr>
          <p:cNvPr id="490" name="Google Shape;490;p45"/>
          <p:cNvPicPr preferRelativeResize="0"/>
          <p:nvPr/>
        </p:nvPicPr>
        <p:blipFill>
          <a:blip r:embed="rId3">
            <a:alphaModFix/>
          </a:blip>
          <a:stretch>
            <a:fillRect/>
          </a:stretch>
        </p:blipFill>
        <p:spPr>
          <a:xfrm>
            <a:off x="3137650" y="1937549"/>
            <a:ext cx="5782950" cy="1403725"/>
          </a:xfrm>
          <a:prstGeom prst="rect">
            <a:avLst/>
          </a:prstGeom>
          <a:noFill/>
          <a:ln>
            <a:noFill/>
          </a:ln>
        </p:spPr>
      </p:pic>
      <p:pic>
        <p:nvPicPr>
          <p:cNvPr id="491" name="Google Shape;491;p45"/>
          <p:cNvPicPr preferRelativeResize="0"/>
          <p:nvPr/>
        </p:nvPicPr>
        <p:blipFill>
          <a:blip r:embed="rId4">
            <a:alphaModFix/>
          </a:blip>
          <a:stretch>
            <a:fillRect/>
          </a:stretch>
        </p:blipFill>
        <p:spPr>
          <a:xfrm>
            <a:off x="716525" y="3493667"/>
            <a:ext cx="7828968" cy="1497432"/>
          </a:xfrm>
          <a:prstGeom prst="rect">
            <a:avLst/>
          </a:prstGeom>
          <a:noFill/>
          <a:ln>
            <a:noFill/>
          </a:ln>
        </p:spPr>
      </p:pic>
      <p:pic>
        <p:nvPicPr>
          <p:cNvPr id="492" name="Google Shape;492;p45"/>
          <p:cNvPicPr preferRelativeResize="0"/>
          <p:nvPr/>
        </p:nvPicPr>
        <p:blipFill>
          <a:blip r:embed="rId5">
            <a:alphaModFix/>
          </a:blip>
          <a:stretch>
            <a:fillRect/>
          </a:stretch>
        </p:blipFill>
        <p:spPr>
          <a:xfrm>
            <a:off x="600625" y="1805575"/>
            <a:ext cx="2114140" cy="153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46"/>
          <p:cNvSpPr txBox="1"/>
          <p:nvPr>
            <p:ph type="title"/>
          </p:nvPr>
        </p:nvSpPr>
        <p:spPr>
          <a:xfrm>
            <a:off x="866225" y="710950"/>
            <a:ext cx="76935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Descriptive Analysis - Age Factor in Reviews</a:t>
            </a:r>
            <a:endParaRPr/>
          </a:p>
        </p:txBody>
      </p:sp>
      <p:pic>
        <p:nvPicPr>
          <p:cNvPr id="498" name="Google Shape;498;p46"/>
          <p:cNvPicPr preferRelativeResize="0"/>
          <p:nvPr/>
        </p:nvPicPr>
        <p:blipFill>
          <a:blip r:embed="rId3">
            <a:alphaModFix/>
          </a:blip>
          <a:stretch>
            <a:fillRect/>
          </a:stretch>
        </p:blipFill>
        <p:spPr>
          <a:xfrm>
            <a:off x="938950" y="1687250"/>
            <a:ext cx="7620700" cy="3321850"/>
          </a:xfrm>
          <a:prstGeom prst="rect">
            <a:avLst/>
          </a:prstGeom>
          <a:noFill/>
          <a:ln>
            <a:noFill/>
          </a:ln>
        </p:spPr>
      </p:pic>
      <p:cxnSp>
        <p:nvCxnSpPr>
          <p:cNvPr id="499" name="Google Shape;499;p46"/>
          <p:cNvCxnSpPr/>
          <p:nvPr/>
        </p:nvCxnSpPr>
        <p:spPr>
          <a:xfrm>
            <a:off x="1958700" y="2922625"/>
            <a:ext cx="5043300" cy="1419000"/>
          </a:xfrm>
          <a:prstGeom prst="straightConnector1">
            <a:avLst/>
          </a:prstGeom>
          <a:noFill/>
          <a:ln cap="flat" cmpd="sng" w="9525">
            <a:solidFill>
              <a:schemeClr val="accent6"/>
            </a:solidFill>
            <a:prstDash val="solid"/>
            <a:round/>
            <a:headEnd len="med" w="med" type="none"/>
            <a:tailEnd len="med" w="med" type="none"/>
          </a:ln>
        </p:spPr>
      </p:cxnSp>
      <p:cxnSp>
        <p:nvCxnSpPr>
          <p:cNvPr id="500" name="Google Shape;500;p46"/>
          <p:cNvCxnSpPr/>
          <p:nvPr/>
        </p:nvCxnSpPr>
        <p:spPr>
          <a:xfrm flipH="1" rot="10800000">
            <a:off x="1842650" y="3884325"/>
            <a:ext cx="5026200" cy="302700"/>
          </a:xfrm>
          <a:prstGeom prst="straightConnector1">
            <a:avLst/>
          </a:prstGeom>
          <a:noFill/>
          <a:ln cap="flat" cmpd="sng" w="9525">
            <a:solidFill>
              <a:srgbClr val="FF0000"/>
            </a:solidFill>
            <a:prstDash val="solid"/>
            <a:round/>
            <a:headEnd len="med" w="med" type="none"/>
            <a:tailEnd len="med" w="med" type="none"/>
          </a:ln>
        </p:spPr>
      </p:cxnSp>
      <p:cxnSp>
        <p:nvCxnSpPr>
          <p:cNvPr id="501" name="Google Shape;501;p46"/>
          <p:cNvCxnSpPr/>
          <p:nvPr/>
        </p:nvCxnSpPr>
        <p:spPr>
          <a:xfrm>
            <a:off x="1997850" y="3304125"/>
            <a:ext cx="4226100" cy="1139700"/>
          </a:xfrm>
          <a:prstGeom prst="straightConnector1">
            <a:avLst/>
          </a:prstGeom>
          <a:noFill/>
          <a:ln cap="flat" cmpd="sng" w="9525">
            <a:solidFill>
              <a:srgbClr val="00FFFF"/>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47"/>
          <p:cNvSpPr txBox="1"/>
          <p:nvPr>
            <p:ph type="title"/>
          </p:nvPr>
        </p:nvSpPr>
        <p:spPr>
          <a:xfrm>
            <a:off x="866226" y="710950"/>
            <a:ext cx="71331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Descriptive Analysis - Overall Word Cloud</a:t>
            </a:r>
            <a:endParaRPr/>
          </a:p>
        </p:txBody>
      </p:sp>
      <p:pic>
        <p:nvPicPr>
          <p:cNvPr id="507" name="Google Shape;507;p47"/>
          <p:cNvPicPr preferRelativeResize="0"/>
          <p:nvPr/>
        </p:nvPicPr>
        <p:blipFill>
          <a:blip r:embed="rId3">
            <a:alphaModFix/>
          </a:blip>
          <a:stretch>
            <a:fillRect/>
          </a:stretch>
        </p:blipFill>
        <p:spPr>
          <a:xfrm>
            <a:off x="716351" y="1867200"/>
            <a:ext cx="4553752" cy="3027225"/>
          </a:xfrm>
          <a:prstGeom prst="rect">
            <a:avLst/>
          </a:prstGeom>
          <a:noFill/>
          <a:ln>
            <a:noFill/>
          </a:ln>
        </p:spPr>
      </p:pic>
      <p:pic>
        <p:nvPicPr>
          <p:cNvPr id="508" name="Google Shape;508;p47"/>
          <p:cNvPicPr preferRelativeResize="0"/>
          <p:nvPr/>
        </p:nvPicPr>
        <p:blipFill>
          <a:blip r:embed="rId4">
            <a:alphaModFix/>
          </a:blip>
          <a:stretch>
            <a:fillRect/>
          </a:stretch>
        </p:blipFill>
        <p:spPr>
          <a:xfrm>
            <a:off x="5979725" y="3442875"/>
            <a:ext cx="2800525" cy="1475825"/>
          </a:xfrm>
          <a:prstGeom prst="rect">
            <a:avLst/>
          </a:prstGeom>
          <a:noFill/>
          <a:ln>
            <a:noFill/>
          </a:ln>
        </p:spPr>
      </p:pic>
      <p:pic>
        <p:nvPicPr>
          <p:cNvPr id="509" name="Google Shape;509;p47"/>
          <p:cNvPicPr preferRelativeResize="0"/>
          <p:nvPr/>
        </p:nvPicPr>
        <p:blipFill>
          <a:blip r:embed="rId5">
            <a:alphaModFix/>
          </a:blip>
          <a:stretch>
            <a:fillRect/>
          </a:stretch>
        </p:blipFill>
        <p:spPr>
          <a:xfrm>
            <a:off x="6380203" y="1409650"/>
            <a:ext cx="1880824" cy="1880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48"/>
          <p:cNvSpPr txBox="1"/>
          <p:nvPr>
            <p:ph type="title"/>
          </p:nvPr>
        </p:nvSpPr>
        <p:spPr>
          <a:xfrm>
            <a:off x="866225" y="710950"/>
            <a:ext cx="76458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Descriptive Analysis - Category Word Clouds</a:t>
            </a:r>
            <a:endParaRPr/>
          </a:p>
        </p:txBody>
      </p:sp>
      <p:pic>
        <p:nvPicPr>
          <p:cNvPr id="515" name="Google Shape;515;p48"/>
          <p:cNvPicPr preferRelativeResize="0"/>
          <p:nvPr/>
        </p:nvPicPr>
        <p:blipFill>
          <a:blip r:embed="rId3">
            <a:alphaModFix/>
          </a:blip>
          <a:stretch>
            <a:fillRect/>
          </a:stretch>
        </p:blipFill>
        <p:spPr>
          <a:xfrm>
            <a:off x="404850" y="2069588"/>
            <a:ext cx="2002363" cy="1331125"/>
          </a:xfrm>
          <a:prstGeom prst="rect">
            <a:avLst/>
          </a:prstGeom>
          <a:noFill/>
          <a:ln>
            <a:noFill/>
          </a:ln>
        </p:spPr>
      </p:pic>
      <p:sp>
        <p:nvSpPr>
          <p:cNvPr id="516" name="Google Shape;516;p48"/>
          <p:cNvSpPr txBox="1"/>
          <p:nvPr/>
        </p:nvSpPr>
        <p:spPr>
          <a:xfrm>
            <a:off x="102575" y="1711850"/>
            <a:ext cx="2958300" cy="2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Blended Malt Scotch Whisky</a:t>
            </a:r>
            <a:endParaRPr>
              <a:latin typeface="Century Gothic"/>
              <a:ea typeface="Century Gothic"/>
              <a:cs typeface="Century Gothic"/>
              <a:sym typeface="Century Gothic"/>
            </a:endParaRPr>
          </a:p>
        </p:txBody>
      </p:sp>
      <p:pic>
        <p:nvPicPr>
          <p:cNvPr id="517" name="Google Shape;517;p48"/>
          <p:cNvPicPr preferRelativeResize="0"/>
          <p:nvPr/>
        </p:nvPicPr>
        <p:blipFill>
          <a:blip r:embed="rId4">
            <a:alphaModFix/>
          </a:blip>
          <a:stretch>
            <a:fillRect/>
          </a:stretch>
        </p:blipFill>
        <p:spPr>
          <a:xfrm>
            <a:off x="3305438" y="2069588"/>
            <a:ext cx="2127274" cy="1331125"/>
          </a:xfrm>
          <a:prstGeom prst="rect">
            <a:avLst/>
          </a:prstGeom>
          <a:noFill/>
          <a:ln>
            <a:noFill/>
          </a:ln>
        </p:spPr>
      </p:pic>
      <p:sp>
        <p:nvSpPr>
          <p:cNvPr id="518" name="Google Shape;518;p48"/>
          <p:cNvSpPr txBox="1"/>
          <p:nvPr/>
        </p:nvSpPr>
        <p:spPr>
          <a:xfrm>
            <a:off x="3244975" y="1711850"/>
            <a:ext cx="2248200" cy="2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Blended Scotch Whisky</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19" name="Google Shape;519;p48"/>
          <p:cNvSpPr txBox="1"/>
          <p:nvPr/>
        </p:nvSpPr>
        <p:spPr>
          <a:xfrm>
            <a:off x="6263825" y="1711850"/>
            <a:ext cx="22482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Grain Scotch Whisky</a:t>
            </a:r>
            <a:endParaRPr>
              <a:latin typeface="Century Gothic"/>
              <a:ea typeface="Century Gothic"/>
              <a:cs typeface="Century Gothic"/>
              <a:sym typeface="Century Gothic"/>
            </a:endParaRPr>
          </a:p>
        </p:txBody>
      </p:sp>
      <p:pic>
        <p:nvPicPr>
          <p:cNvPr id="520" name="Google Shape;520;p48"/>
          <p:cNvPicPr preferRelativeResize="0"/>
          <p:nvPr/>
        </p:nvPicPr>
        <p:blipFill>
          <a:blip r:embed="rId5">
            <a:alphaModFix/>
          </a:blip>
          <a:stretch>
            <a:fillRect/>
          </a:stretch>
        </p:blipFill>
        <p:spPr>
          <a:xfrm>
            <a:off x="6450325" y="2049875"/>
            <a:ext cx="2061705" cy="1370574"/>
          </a:xfrm>
          <a:prstGeom prst="rect">
            <a:avLst/>
          </a:prstGeom>
          <a:noFill/>
          <a:ln>
            <a:noFill/>
          </a:ln>
        </p:spPr>
      </p:pic>
      <p:sp>
        <p:nvSpPr>
          <p:cNvPr id="521" name="Google Shape;521;p48"/>
          <p:cNvSpPr txBox="1"/>
          <p:nvPr/>
        </p:nvSpPr>
        <p:spPr>
          <a:xfrm>
            <a:off x="404850" y="4029625"/>
            <a:ext cx="25797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Single Grain Whisky</a:t>
            </a:r>
            <a:endParaRPr>
              <a:latin typeface="Century Gothic"/>
              <a:ea typeface="Century Gothic"/>
              <a:cs typeface="Century Gothic"/>
              <a:sym typeface="Century Gothic"/>
            </a:endParaRPr>
          </a:p>
        </p:txBody>
      </p:sp>
      <p:pic>
        <p:nvPicPr>
          <p:cNvPr id="522" name="Google Shape;522;p48"/>
          <p:cNvPicPr preferRelativeResize="0"/>
          <p:nvPr/>
        </p:nvPicPr>
        <p:blipFill>
          <a:blip r:embed="rId6">
            <a:alphaModFix/>
          </a:blip>
          <a:stretch>
            <a:fillRect/>
          </a:stretch>
        </p:blipFill>
        <p:spPr>
          <a:xfrm>
            <a:off x="2407225" y="3616463"/>
            <a:ext cx="2061700" cy="1370571"/>
          </a:xfrm>
          <a:prstGeom prst="rect">
            <a:avLst/>
          </a:prstGeom>
          <a:noFill/>
          <a:ln>
            <a:noFill/>
          </a:ln>
        </p:spPr>
      </p:pic>
      <p:sp>
        <p:nvSpPr>
          <p:cNvPr id="523" name="Google Shape;523;p48"/>
          <p:cNvSpPr txBox="1"/>
          <p:nvPr/>
        </p:nvSpPr>
        <p:spPr>
          <a:xfrm>
            <a:off x="7081450" y="3936500"/>
            <a:ext cx="23982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Single Malt Scotch</a:t>
            </a:r>
            <a:endParaRPr>
              <a:latin typeface="Century Gothic"/>
              <a:ea typeface="Century Gothic"/>
              <a:cs typeface="Century Gothic"/>
              <a:sym typeface="Century Gothic"/>
            </a:endParaRPr>
          </a:p>
        </p:txBody>
      </p:sp>
      <p:pic>
        <p:nvPicPr>
          <p:cNvPr id="524" name="Google Shape;524;p48"/>
          <p:cNvPicPr preferRelativeResize="0"/>
          <p:nvPr/>
        </p:nvPicPr>
        <p:blipFill>
          <a:blip r:embed="rId7">
            <a:alphaModFix/>
          </a:blip>
          <a:stretch>
            <a:fillRect/>
          </a:stretch>
        </p:blipFill>
        <p:spPr>
          <a:xfrm>
            <a:off x="4898975" y="3594666"/>
            <a:ext cx="2127251" cy="141414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49"/>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Predictive Modeling Methods</a:t>
            </a:r>
            <a:endParaRPr/>
          </a:p>
        </p:txBody>
      </p:sp>
      <p:sp>
        <p:nvSpPr>
          <p:cNvPr id="530" name="Google Shape;530;p49"/>
          <p:cNvSpPr txBox="1"/>
          <p:nvPr>
            <p:ph idx="1" type="body"/>
          </p:nvPr>
        </p:nvSpPr>
        <p:spPr>
          <a:xfrm>
            <a:off x="866225" y="1952625"/>
            <a:ext cx="6571200" cy="1552200"/>
          </a:xfrm>
          <a:prstGeom prst="rect">
            <a:avLst/>
          </a:prstGeom>
        </p:spPr>
        <p:txBody>
          <a:bodyPr anchorCtr="0" anchor="t" bIns="34275" lIns="68575" spcFirstLastPara="1" rIns="68575" wrap="square" tIns="34275">
            <a:noAutofit/>
          </a:bodyPr>
          <a:lstStyle/>
          <a:p>
            <a:pPr indent="-298450" lvl="0" marL="457200" rtl="0" algn="l">
              <a:spcBef>
                <a:spcPts val="800"/>
              </a:spcBef>
              <a:spcAft>
                <a:spcPts val="0"/>
              </a:spcAft>
              <a:buSzPts val="1100"/>
              <a:buChar char="►"/>
            </a:pPr>
            <a:r>
              <a:rPr lang="en"/>
              <a:t>Used a 10/90 test-train split</a:t>
            </a:r>
            <a:endParaRPr/>
          </a:p>
          <a:p>
            <a:pPr indent="-298450" lvl="0" marL="457200" rtl="0" algn="l">
              <a:spcBef>
                <a:spcPts val="0"/>
              </a:spcBef>
              <a:spcAft>
                <a:spcPts val="0"/>
              </a:spcAft>
              <a:buSzPts val="1100"/>
              <a:buChar char="►"/>
            </a:pPr>
            <a:r>
              <a:rPr lang="en"/>
              <a:t>Trained and fitted against both sentiment and price</a:t>
            </a:r>
            <a:endParaRPr/>
          </a:p>
          <a:p>
            <a:pPr indent="-298450" lvl="0" marL="457200" rtl="0" algn="l">
              <a:spcBef>
                <a:spcPts val="0"/>
              </a:spcBef>
              <a:spcAft>
                <a:spcPts val="0"/>
              </a:spcAft>
              <a:buSzPts val="1100"/>
              <a:buChar char="►"/>
            </a:pPr>
            <a:r>
              <a:rPr lang="en"/>
              <a:t>Unless specified otherwise, settings were set at defaults</a:t>
            </a:r>
            <a:endParaRPr/>
          </a:p>
          <a:p>
            <a:pPr indent="-298450" lvl="0" marL="457200" rtl="0" algn="l">
              <a:spcBef>
                <a:spcPts val="0"/>
              </a:spcBef>
              <a:spcAft>
                <a:spcPts val="0"/>
              </a:spcAft>
              <a:buSzPts val="1100"/>
              <a:buChar char="►"/>
            </a:pPr>
            <a:r>
              <a:rPr lang="en"/>
              <a:t>Generated confusion matrices to verify true and false predictions</a:t>
            </a:r>
            <a:endParaRPr/>
          </a:p>
          <a:p>
            <a:pPr indent="-298450" lvl="0" marL="457200" rtl="0" algn="l">
              <a:spcBef>
                <a:spcPts val="0"/>
              </a:spcBef>
              <a:spcAft>
                <a:spcPts val="0"/>
              </a:spcAft>
              <a:buSzPts val="1100"/>
              <a:buChar char="►"/>
            </a:pPr>
            <a:r>
              <a:rPr lang="en"/>
              <a:t>Calculated Cohen’s Kappa score for a more robust accuracy</a:t>
            </a:r>
            <a:endParaRPr/>
          </a:p>
          <a:p>
            <a:pPr indent="-298450" lvl="0" marL="457200" rtl="0" algn="l">
              <a:spcBef>
                <a:spcPts val="0"/>
              </a:spcBef>
              <a:spcAft>
                <a:spcPts val="0"/>
              </a:spcAft>
              <a:buSzPts val="1100"/>
              <a:buChar char="►"/>
            </a:pPr>
            <a:r>
              <a:rPr lang="en"/>
              <a:t>Primarily used Sci-Kit Learn, Gensim, and NLTK packages</a:t>
            </a:r>
            <a:endParaRPr/>
          </a:p>
          <a:p>
            <a:pPr indent="0" lvl="0" marL="0" rtl="0" algn="l">
              <a:spcBef>
                <a:spcPts val="800"/>
              </a:spcBef>
              <a:spcAft>
                <a:spcPts val="0"/>
              </a:spcAft>
              <a:buNone/>
            </a:pPr>
            <a:r>
              <a:t/>
            </a:r>
            <a:endParaRPr/>
          </a:p>
        </p:txBody>
      </p:sp>
      <p:sp>
        <p:nvSpPr>
          <p:cNvPr id="531" name="Google Shape;531;p49"/>
          <p:cNvSpPr/>
          <p:nvPr/>
        </p:nvSpPr>
        <p:spPr>
          <a:xfrm>
            <a:off x="992063" y="3699625"/>
            <a:ext cx="981000" cy="98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532" name="Google Shape;532;p49"/>
          <p:cNvSpPr/>
          <p:nvPr/>
        </p:nvSpPr>
        <p:spPr>
          <a:xfrm>
            <a:off x="2275313" y="3916975"/>
            <a:ext cx="14427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Preprocessing</a:t>
            </a:r>
            <a:endParaRPr/>
          </a:p>
        </p:txBody>
      </p:sp>
      <p:sp>
        <p:nvSpPr>
          <p:cNvPr id="533" name="Google Shape;533;p49"/>
          <p:cNvSpPr/>
          <p:nvPr/>
        </p:nvSpPr>
        <p:spPr>
          <a:xfrm>
            <a:off x="5339388" y="3916975"/>
            <a:ext cx="5463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Fit</a:t>
            </a:r>
            <a:endParaRPr/>
          </a:p>
        </p:txBody>
      </p:sp>
      <p:sp>
        <p:nvSpPr>
          <p:cNvPr id="534" name="Google Shape;534;p49"/>
          <p:cNvSpPr/>
          <p:nvPr/>
        </p:nvSpPr>
        <p:spPr>
          <a:xfrm>
            <a:off x="4038200" y="3699625"/>
            <a:ext cx="981000" cy="98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Test/Train</a:t>
            </a:r>
            <a:endParaRPr/>
          </a:p>
          <a:p>
            <a:pPr indent="0" lvl="0" marL="0" rtl="0" algn="ctr">
              <a:spcBef>
                <a:spcPts val="0"/>
              </a:spcBef>
              <a:spcAft>
                <a:spcPts val="0"/>
              </a:spcAft>
              <a:buNone/>
            </a:pPr>
            <a:r>
              <a:rPr lang="en"/>
              <a:t>Split</a:t>
            </a:r>
            <a:endParaRPr/>
          </a:p>
        </p:txBody>
      </p:sp>
      <p:sp>
        <p:nvSpPr>
          <p:cNvPr id="535" name="Google Shape;535;p49"/>
          <p:cNvSpPr/>
          <p:nvPr/>
        </p:nvSpPr>
        <p:spPr>
          <a:xfrm>
            <a:off x="6223813" y="3916975"/>
            <a:ext cx="7950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a:t>
            </a:r>
            <a:endParaRPr/>
          </a:p>
        </p:txBody>
      </p:sp>
      <p:sp>
        <p:nvSpPr>
          <p:cNvPr id="536" name="Google Shape;536;p49"/>
          <p:cNvSpPr/>
          <p:nvPr/>
        </p:nvSpPr>
        <p:spPr>
          <a:xfrm>
            <a:off x="7356938" y="3916975"/>
            <a:ext cx="7950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Report</a:t>
            </a:r>
            <a:endParaRPr/>
          </a:p>
        </p:txBody>
      </p:sp>
      <p:cxnSp>
        <p:nvCxnSpPr>
          <p:cNvPr id="537" name="Google Shape;537;p49"/>
          <p:cNvCxnSpPr>
            <a:stCxn id="531" idx="3"/>
            <a:endCxn id="532" idx="1"/>
          </p:cNvCxnSpPr>
          <p:nvPr/>
        </p:nvCxnSpPr>
        <p:spPr>
          <a:xfrm>
            <a:off x="1973063" y="4190125"/>
            <a:ext cx="302400" cy="0"/>
          </a:xfrm>
          <a:prstGeom prst="straightConnector1">
            <a:avLst/>
          </a:prstGeom>
          <a:noFill/>
          <a:ln cap="flat" cmpd="sng" w="9525">
            <a:solidFill>
              <a:schemeClr val="dk2"/>
            </a:solidFill>
            <a:prstDash val="solid"/>
            <a:round/>
            <a:headEnd len="med" w="med" type="none"/>
            <a:tailEnd len="med" w="med" type="triangle"/>
          </a:ln>
        </p:spPr>
      </p:cxnSp>
      <p:cxnSp>
        <p:nvCxnSpPr>
          <p:cNvPr id="538" name="Google Shape;538;p49"/>
          <p:cNvCxnSpPr>
            <a:stCxn id="532" idx="3"/>
            <a:endCxn id="534" idx="1"/>
          </p:cNvCxnSpPr>
          <p:nvPr/>
        </p:nvCxnSpPr>
        <p:spPr>
          <a:xfrm>
            <a:off x="3718013" y="4190125"/>
            <a:ext cx="320100" cy="0"/>
          </a:xfrm>
          <a:prstGeom prst="straightConnector1">
            <a:avLst/>
          </a:prstGeom>
          <a:noFill/>
          <a:ln cap="flat" cmpd="sng" w="9525">
            <a:solidFill>
              <a:schemeClr val="dk2"/>
            </a:solidFill>
            <a:prstDash val="solid"/>
            <a:round/>
            <a:headEnd len="med" w="med" type="none"/>
            <a:tailEnd len="med" w="med" type="triangle"/>
          </a:ln>
        </p:spPr>
      </p:cxnSp>
      <p:cxnSp>
        <p:nvCxnSpPr>
          <p:cNvPr id="539" name="Google Shape;539;p49"/>
          <p:cNvCxnSpPr>
            <a:stCxn id="534" idx="3"/>
            <a:endCxn id="533" idx="1"/>
          </p:cNvCxnSpPr>
          <p:nvPr/>
        </p:nvCxnSpPr>
        <p:spPr>
          <a:xfrm>
            <a:off x="5019200" y="4190125"/>
            <a:ext cx="320100" cy="0"/>
          </a:xfrm>
          <a:prstGeom prst="straightConnector1">
            <a:avLst/>
          </a:prstGeom>
          <a:noFill/>
          <a:ln cap="flat" cmpd="sng" w="9525">
            <a:solidFill>
              <a:schemeClr val="dk2"/>
            </a:solidFill>
            <a:prstDash val="solid"/>
            <a:round/>
            <a:headEnd len="med" w="med" type="none"/>
            <a:tailEnd len="med" w="med" type="triangle"/>
          </a:ln>
        </p:spPr>
      </p:cxnSp>
      <p:cxnSp>
        <p:nvCxnSpPr>
          <p:cNvPr id="540" name="Google Shape;540;p49"/>
          <p:cNvCxnSpPr>
            <a:stCxn id="533" idx="3"/>
            <a:endCxn id="535" idx="1"/>
          </p:cNvCxnSpPr>
          <p:nvPr/>
        </p:nvCxnSpPr>
        <p:spPr>
          <a:xfrm>
            <a:off x="5885688" y="4190125"/>
            <a:ext cx="338100" cy="0"/>
          </a:xfrm>
          <a:prstGeom prst="straightConnector1">
            <a:avLst/>
          </a:prstGeom>
          <a:noFill/>
          <a:ln cap="flat" cmpd="sng" w="9525">
            <a:solidFill>
              <a:schemeClr val="dk2"/>
            </a:solidFill>
            <a:prstDash val="solid"/>
            <a:round/>
            <a:headEnd len="med" w="med" type="none"/>
            <a:tailEnd len="med" w="med" type="triangle"/>
          </a:ln>
        </p:spPr>
      </p:cxnSp>
      <p:cxnSp>
        <p:nvCxnSpPr>
          <p:cNvPr id="541" name="Google Shape;541;p49"/>
          <p:cNvCxnSpPr>
            <a:stCxn id="535" idx="3"/>
            <a:endCxn id="536" idx="1"/>
          </p:cNvCxnSpPr>
          <p:nvPr/>
        </p:nvCxnSpPr>
        <p:spPr>
          <a:xfrm>
            <a:off x="7018813" y="4190125"/>
            <a:ext cx="338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Scotch Whisky Fun Facts</a:t>
            </a:r>
            <a:endParaRPr/>
          </a:p>
        </p:txBody>
      </p:sp>
      <p:sp>
        <p:nvSpPr>
          <p:cNvPr id="319" name="Google Shape;319;p32"/>
          <p:cNvSpPr txBox="1"/>
          <p:nvPr>
            <p:ph idx="1" type="body"/>
          </p:nvPr>
        </p:nvSpPr>
        <p:spPr>
          <a:xfrm>
            <a:off x="866225" y="1897425"/>
            <a:ext cx="8158500" cy="2562300"/>
          </a:xfrm>
          <a:prstGeom prst="rect">
            <a:avLst/>
          </a:prstGeom>
        </p:spPr>
        <p:txBody>
          <a:bodyPr anchorCtr="0" anchor="t" bIns="34275" lIns="68575" spcFirstLastPara="1" rIns="68575" wrap="square" tIns="34275">
            <a:noAutofit/>
          </a:bodyPr>
          <a:lstStyle/>
          <a:p>
            <a:pPr indent="-304800" lvl="0" marL="457200" rtl="0" algn="l">
              <a:lnSpc>
                <a:spcPct val="150000"/>
              </a:lnSpc>
              <a:spcBef>
                <a:spcPts val="800"/>
              </a:spcBef>
              <a:spcAft>
                <a:spcPts val="0"/>
              </a:spcAft>
              <a:buSzPts val="1200"/>
              <a:buChar char="●"/>
            </a:pPr>
            <a:r>
              <a:rPr lang="en" sz="1200"/>
              <a:t>In order to be called Scotch whisky, a whisky must be distilled and matured in Scotland.</a:t>
            </a:r>
            <a:endParaRPr sz="1200"/>
          </a:p>
          <a:p>
            <a:pPr indent="-304800" lvl="0" marL="457200" rtl="0" algn="l">
              <a:lnSpc>
                <a:spcPct val="150000"/>
              </a:lnSpc>
              <a:spcBef>
                <a:spcPts val="0"/>
              </a:spcBef>
              <a:spcAft>
                <a:spcPts val="0"/>
              </a:spcAft>
              <a:buSzPts val="1200"/>
              <a:buChar char="●"/>
            </a:pPr>
            <a:r>
              <a:rPr lang="en" sz="1200"/>
              <a:t>A whisky can be called Scotch whisky only after it has matured for a minimum of three years in oak casks in Scotland.</a:t>
            </a:r>
            <a:endParaRPr sz="1200"/>
          </a:p>
          <a:p>
            <a:pPr indent="-304800" lvl="0" marL="457200" rtl="0" algn="l">
              <a:lnSpc>
                <a:spcPct val="150000"/>
              </a:lnSpc>
              <a:spcBef>
                <a:spcPts val="0"/>
              </a:spcBef>
              <a:spcAft>
                <a:spcPts val="0"/>
              </a:spcAft>
              <a:buSzPts val="1200"/>
              <a:buChar char="●"/>
            </a:pPr>
            <a:r>
              <a:rPr lang="en" sz="1200"/>
              <a:t>Scotch whisky must be bottled at a minimum strength of 40% ABV i.e. Alcohol by Volume.</a:t>
            </a:r>
            <a:endParaRPr sz="1200"/>
          </a:p>
          <a:p>
            <a:pPr indent="-304800" lvl="0" marL="457200" rtl="0" algn="l">
              <a:lnSpc>
                <a:spcPct val="150000"/>
              </a:lnSpc>
              <a:spcBef>
                <a:spcPts val="0"/>
              </a:spcBef>
              <a:spcAft>
                <a:spcPts val="0"/>
              </a:spcAft>
              <a:buSzPts val="1200"/>
              <a:buChar char="●"/>
            </a:pPr>
            <a:r>
              <a:rPr lang="en" sz="1200"/>
              <a:t>There are mainly two types of Scotch whisky – Single Malt Scotch Whisky and Blended Scotch Whisky.</a:t>
            </a:r>
            <a:endParaRPr sz="1200"/>
          </a:p>
          <a:p>
            <a:pPr indent="-304800" lvl="0" marL="457200" rtl="0" algn="l">
              <a:lnSpc>
                <a:spcPct val="150000"/>
              </a:lnSpc>
              <a:spcBef>
                <a:spcPts val="0"/>
              </a:spcBef>
              <a:spcAft>
                <a:spcPts val="0"/>
              </a:spcAft>
              <a:buSzPts val="1200"/>
              <a:buChar char="●"/>
            </a:pPr>
            <a:r>
              <a:rPr lang="en" sz="1200"/>
              <a:t>Single Malt Scotch Whisky is made from 100% malted barley and distilled at a single distillery.</a:t>
            </a:r>
            <a:endParaRPr sz="1200"/>
          </a:p>
          <a:p>
            <a:pPr indent="-304800" lvl="0" marL="457200" rtl="0" algn="l">
              <a:lnSpc>
                <a:spcPct val="150000"/>
              </a:lnSpc>
              <a:spcBef>
                <a:spcPts val="0"/>
              </a:spcBef>
              <a:spcAft>
                <a:spcPts val="0"/>
              </a:spcAft>
              <a:buSzPts val="1200"/>
              <a:buChar char="●"/>
            </a:pPr>
            <a:r>
              <a:rPr lang="en" sz="1200"/>
              <a:t>Blended Scotch Whisky is made by blending together a number of single malts and grain whiskies.</a:t>
            </a:r>
            <a:endParaRPr sz="1200"/>
          </a:p>
          <a:p>
            <a:pPr indent="-304800" lvl="0" marL="457200" rtl="0" algn="l">
              <a:lnSpc>
                <a:spcPct val="150000"/>
              </a:lnSpc>
              <a:spcBef>
                <a:spcPts val="0"/>
              </a:spcBef>
              <a:spcAft>
                <a:spcPts val="0"/>
              </a:spcAft>
              <a:buSzPts val="1200"/>
              <a:buChar char="●"/>
            </a:pPr>
            <a:r>
              <a:rPr lang="en" sz="1200"/>
              <a:t>July 27th is National Scotch Day</a:t>
            </a:r>
            <a:endParaRPr sz="1200"/>
          </a:p>
          <a:p>
            <a:pPr indent="0" lvl="0" marL="0" rtl="0" algn="l">
              <a:lnSpc>
                <a:spcPct val="150000"/>
              </a:lnSpc>
              <a:spcBef>
                <a:spcPts val="800"/>
              </a:spcBef>
              <a:spcAft>
                <a:spcPts val="0"/>
              </a:spcAft>
              <a:buNone/>
            </a:pPr>
            <a:r>
              <a:rPr lang="en" sz="1200"/>
              <a:t>Source: https://mobile-cuisine.com/did-you-know/scotch-fun-facts/</a:t>
            </a:r>
            <a:endParaRPr sz="1200"/>
          </a:p>
          <a:p>
            <a:pPr indent="0" lvl="0" marL="457200" rtl="0" algn="l">
              <a:lnSpc>
                <a:spcPct val="150000"/>
              </a:lnSpc>
              <a:spcBef>
                <a:spcPts val="800"/>
              </a:spcBef>
              <a:spcAft>
                <a:spcPts val="0"/>
              </a:spcAft>
              <a:buNone/>
            </a:pPr>
            <a:r>
              <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50"/>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Predictive Topic Modeling</a:t>
            </a:r>
            <a:endParaRPr/>
          </a:p>
        </p:txBody>
      </p:sp>
      <p:sp>
        <p:nvSpPr>
          <p:cNvPr id="547" name="Google Shape;547;p50"/>
          <p:cNvSpPr txBox="1"/>
          <p:nvPr>
            <p:ph idx="1" type="body"/>
          </p:nvPr>
        </p:nvSpPr>
        <p:spPr>
          <a:xfrm>
            <a:off x="836250" y="1937650"/>
            <a:ext cx="3926700" cy="2562300"/>
          </a:xfrm>
          <a:prstGeom prst="rect">
            <a:avLst/>
          </a:prstGeom>
        </p:spPr>
        <p:txBody>
          <a:bodyPr anchorCtr="0" anchor="t" bIns="34275" lIns="68575" spcFirstLastPara="1" rIns="68575" wrap="square" tIns="34275">
            <a:noAutofit/>
          </a:bodyPr>
          <a:lstStyle/>
          <a:p>
            <a:pPr indent="-298450" lvl="0" marL="457200" rtl="0" algn="l">
              <a:spcBef>
                <a:spcPts val="800"/>
              </a:spcBef>
              <a:spcAft>
                <a:spcPts val="0"/>
              </a:spcAft>
              <a:buSzPts val="1100"/>
              <a:buChar char="►"/>
            </a:pPr>
            <a:r>
              <a:rPr lang="en"/>
              <a:t>Using LDA to discover any potential topics in the review corpora</a:t>
            </a:r>
            <a:endParaRPr/>
          </a:p>
          <a:p>
            <a:pPr indent="-298450" lvl="0" marL="457200" rtl="0" algn="l">
              <a:spcBef>
                <a:spcPts val="0"/>
              </a:spcBef>
              <a:spcAft>
                <a:spcPts val="0"/>
              </a:spcAft>
              <a:buSzPts val="1100"/>
              <a:buChar char="►"/>
            </a:pPr>
            <a:r>
              <a:rPr lang="en"/>
              <a:t>Looked at  2, 3, and 5 topic splits</a:t>
            </a:r>
            <a:endParaRPr/>
          </a:p>
          <a:p>
            <a:pPr indent="-298450" lvl="1" marL="914400" rtl="0" algn="l">
              <a:spcBef>
                <a:spcPts val="0"/>
              </a:spcBef>
              <a:spcAft>
                <a:spcPts val="0"/>
              </a:spcAft>
              <a:buSzPts val="1100"/>
              <a:buChar char="►"/>
            </a:pPr>
            <a:r>
              <a:rPr lang="en"/>
              <a:t>3 topics provided the best split with no overlap</a:t>
            </a:r>
            <a:endParaRPr/>
          </a:p>
          <a:p>
            <a:pPr indent="-298450" lvl="0" marL="457200" rtl="0" algn="l">
              <a:spcBef>
                <a:spcPts val="0"/>
              </a:spcBef>
              <a:spcAft>
                <a:spcPts val="0"/>
              </a:spcAft>
              <a:buSzPts val="1100"/>
              <a:buChar char="►"/>
            </a:pPr>
            <a:r>
              <a:rPr lang="en"/>
              <a:t>With 2 topics, these ideas surface:</a:t>
            </a:r>
            <a:endParaRPr/>
          </a:p>
          <a:p>
            <a:pPr indent="-298450" lvl="1" marL="914400" rtl="0" algn="l">
              <a:spcBef>
                <a:spcPts val="0"/>
              </a:spcBef>
              <a:spcAft>
                <a:spcPts val="0"/>
              </a:spcAft>
              <a:buSzPts val="1100"/>
              <a:buChar char="►"/>
            </a:pPr>
            <a:r>
              <a:rPr lang="en"/>
              <a:t>Taste specific reviews</a:t>
            </a:r>
            <a:endParaRPr/>
          </a:p>
          <a:p>
            <a:pPr indent="-298450" lvl="1" marL="914400" rtl="0" algn="l">
              <a:spcBef>
                <a:spcPts val="0"/>
              </a:spcBef>
              <a:spcAft>
                <a:spcPts val="0"/>
              </a:spcAft>
              <a:buSzPts val="1100"/>
              <a:buChar char="►"/>
            </a:pPr>
            <a:r>
              <a:rPr lang="en"/>
              <a:t>Appearance specific reviews</a:t>
            </a:r>
            <a:endParaRPr/>
          </a:p>
          <a:p>
            <a:pPr indent="-298450" lvl="0" marL="457200" rtl="0" algn="l">
              <a:spcBef>
                <a:spcPts val="0"/>
              </a:spcBef>
              <a:spcAft>
                <a:spcPts val="0"/>
              </a:spcAft>
              <a:buSzPts val="1100"/>
              <a:buChar char="►"/>
            </a:pPr>
            <a:r>
              <a:rPr lang="en"/>
              <a:t>With 3 topics, the main ideas appear to be:</a:t>
            </a:r>
            <a:endParaRPr/>
          </a:p>
          <a:p>
            <a:pPr indent="-298450" lvl="1" marL="914400" rtl="0" algn="l">
              <a:spcBef>
                <a:spcPts val="0"/>
              </a:spcBef>
              <a:spcAft>
                <a:spcPts val="0"/>
              </a:spcAft>
              <a:buSzPts val="1100"/>
              <a:buChar char="►"/>
            </a:pPr>
            <a:r>
              <a:rPr lang="en"/>
              <a:t>Fruits (Orange, Plum, Cherry)</a:t>
            </a:r>
            <a:endParaRPr/>
          </a:p>
          <a:p>
            <a:pPr indent="-298450" lvl="1" marL="914400" rtl="0" algn="l">
              <a:spcBef>
                <a:spcPts val="0"/>
              </a:spcBef>
              <a:spcAft>
                <a:spcPts val="0"/>
              </a:spcAft>
              <a:buSzPts val="1100"/>
              <a:buChar char="►"/>
            </a:pPr>
            <a:r>
              <a:rPr lang="en"/>
              <a:t>The Glenlivit brand</a:t>
            </a:r>
            <a:endParaRPr/>
          </a:p>
          <a:p>
            <a:pPr indent="-298450" lvl="1" marL="914400" rtl="0" algn="l">
              <a:spcBef>
                <a:spcPts val="0"/>
              </a:spcBef>
              <a:spcAft>
                <a:spcPts val="0"/>
              </a:spcAft>
              <a:buSzPts val="1100"/>
              <a:buChar char="►"/>
            </a:pPr>
            <a:r>
              <a:rPr lang="en"/>
              <a:t>Other tastes (Honey, Vanilla, Dessert)</a:t>
            </a:r>
            <a:endParaRPr/>
          </a:p>
        </p:txBody>
      </p:sp>
      <p:pic>
        <p:nvPicPr>
          <p:cNvPr id="548" name="Google Shape;548;p50"/>
          <p:cNvPicPr preferRelativeResize="0"/>
          <p:nvPr/>
        </p:nvPicPr>
        <p:blipFill>
          <a:blip r:embed="rId3">
            <a:alphaModFix/>
          </a:blip>
          <a:stretch>
            <a:fillRect/>
          </a:stretch>
        </p:blipFill>
        <p:spPr>
          <a:xfrm>
            <a:off x="6019926" y="1937650"/>
            <a:ext cx="2660750" cy="2841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51"/>
          <p:cNvSpPr txBox="1"/>
          <p:nvPr>
            <p:ph type="title"/>
          </p:nvPr>
        </p:nvSpPr>
        <p:spPr>
          <a:xfrm>
            <a:off x="866225" y="710950"/>
            <a:ext cx="76458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Sentiment Analysis</a:t>
            </a:r>
            <a:r>
              <a:rPr lang="en"/>
              <a:t> - Unsupervised</a:t>
            </a:r>
            <a:endParaRPr/>
          </a:p>
        </p:txBody>
      </p:sp>
      <p:sp>
        <p:nvSpPr>
          <p:cNvPr id="554" name="Google Shape;554;p51"/>
          <p:cNvSpPr txBox="1"/>
          <p:nvPr/>
        </p:nvSpPr>
        <p:spPr>
          <a:xfrm>
            <a:off x="352850" y="1980800"/>
            <a:ext cx="3984900" cy="2921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a:solidFill>
                  <a:srgbClr val="FF9900"/>
                </a:solidFill>
                <a:latin typeface="Century Gothic"/>
                <a:ea typeface="Century Gothic"/>
                <a:cs typeface="Century Gothic"/>
                <a:sym typeface="Century Gothic"/>
              </a:rPr>
              <a:t>Using the Vader NLTK Package</a:t>
            </a:r>
            <a:endParaRPr b="1">
              <a:solidFill>
                <a:srgbClr val="FF9900"/>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None/>
            </a:pPr>
            <a:r>
              <a:t/>
            </a:r>
            <a:endParaRPr sz="1100">
              <a:latin typeface="Century Gothic"/>
              <a:ea typeface="Century Gothic"/>
              <a:cs typeface="Century Gothic"/>
              <a:sym typeface="Century Gothic"/>
            </a:endParaRPr>
          </a:p>
          <a:p>
            <a:pPr indent="-298450" lvl="0" marL="914400" marR="0" rtl="0" algn="l">
              <a:lnSpc>
                <a:spcPct val="100000"/>
              </a:lnSpc>
              <a:spcBef>
                <a:spcPts val="0"/>
              </a:spcBef>
              <a:spcAft>
                <a:spcPts val="0"/>
              </a:spcAft>
              <a:buClr>
                <a:srgbClr val="000000"/>
              </a:buClr>
              <a:buSzPts val="1100"/>
              <a:buFont typeface="Century Gothic"/>
              <a:buChar char="●"/>
            </a:pPr>
            <a:r>
              <a:rPr lang="en" sz="1100">
                <a:latin typeface="Century Gothic"/>
                <a:ea typeface="Century Gothic"/>
                <a:cs typeface="Century Gothic"/>
                <a:sym typeface="Century Gothic"/>
              </a:rPr>
              <a:t>Full Corpus Review</a:t>
            </a:r>
            <a:endParaRPr sz="1100">
              <a:latin typeface="Century Gothic"/>
              <a:ea typeface="Century Gothic"/>
              <a:cs typeface="Century Gothic"/>
              <a:sym typeface="Century Gothic"/>
            </a:endParaRPr>
          </a:p>
          <a:p>
            <a:pPr indent="-298450" lvl="1" marL="1371600" marR="0" rtl="0" algn="l">
              <a:lnSpc>
                <a:spcPct val="100000"/>
              </a:lnSpc>
              <a:spcBef>
                <a:spcPts val="0"/>
              </a:spcBef>
              <a:spcAft>
                <a:spcPts val="0"/>
              </a:spcAft>
              <a:buSzPts val="1100"/>
              <a:buFont typeface="Century Gothic"/>
              <a:buChar char="○"/>
            </a:pPr>
            <a:r>
              <a:rPr lang="en" sz="1100">
                <a:latin typeface="Century Gothic"/>
                <a:ea typeface="Century Gothic"/>
                <a:cs typeface="Century Gothic"/>
                <a:sym typeface="Century Gothic"/>
              </a:rPr>
              <a:t>negative: 0.029, </a:t>
            </a:r>
            <a:endParaRPr sz="1100">
              <a:latin typeface="Century Gothic"/>
              <a:ea typeface="Century Gothic"/>
              <a:cs typeface="Century Gothic"/>
              <a:sym typeface="Century Gothic"/>
            </a:endParaRPr>
          </a:p>
          <a:p>
            <a:pPr indent="-298450" lvl="1" marL="1371600" marR="0" rtl="0" algn="l">
              <a:lnSpc>
                <a:spcPct val="100000"/>
              </a:lnSpc>
              <a:spcBef>
                <a:spcPts val="0"/>
              </a:spcBef>
              <a:spcAft>
                <a:spcPts val="0"/>
              </a:spcAft>
              <a:buSzPts val="1100"/>
              <a:buFont typeface="Century Gothic"/>
              <a:buChar char="○"/>
            </a:pPr>
            <a:r>
              <a:rPr lang="en" sz="1100">
                <a:latin typeface="Century Gothic"/>
                <a:ea typeface="Century Gothic"/>
                <a:cs typeface="Century Gothic"/>
                <a:sym typeface="Century Gothic"/>
              </a:rPr>
              <a:t>neutral: 0.833, </a:t>
            </a:r>
            <a:endParaRPr sz="1100">
              <a:latin typeface="Century Gothic"/>
              <a:ea typeface="Century Gothic"/>
              <a:cs typeface="Century Gothic"/>
              <a:sym typeface="Century Gothic"/>
            </a:endParaRPr>
          </a:p>
          <a:p>
            <a:pPr indent="-298450" lvl="1" marL="1371600" marR="0" rtl="0" algn="l">
              <a:lnSpc>
                <a:spcPct val="100000"/>
              </a:lnSpc>
              <a:spcBef>
                <a:spcPts val="0"/>
              </a:spcBef>
              <a:spcAft>
                <a:spcPts val="0"/>
              </a:spcAft>
              <a:buSzPts val="1100"/>
              <a:buFont typeface="Century Gothic"/>
              <a:buChar char="○"/>
            </a:pPr>
            <a:r>
              <a:rPr lang="en" sz="1100">
                <a:latin typeface="Century Gothic"/>
                <a:ea typeface="Century Gothic"/>
                <a:cs typeface="Century Gothic"/>
                <a:sym typeface="Century Gothic"/>
              </a:rPr>
              <a:t>positive: 0.138,</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100">
              <a:latin typeface="Century Gothic"/>
              <a:ea typeface="Century Gothic"/>
              <a:cs typeface="Century Gothic"/>
              <a:sym typeface="Century Gothic"/>
            </a:endParaRPr>
          </a:p>
        </p:txBody>
      </p:sp>
      <p:sp>
        <p:nvSpPr>
          <p:cNvPr id="555" name="Google Shape;555;p51"/>
          <p:cNvSpPr txBox="1"/>
          <p:nvPr/>
        </p:nvSpPr>
        <p:spPr>
          <a:xfrm>
            <a:off x="4924025" y="1980800"/>
            <a:ext cx="3984900" cy="2921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a:solidFill>
                  <a:srgbClr val="FF9900"/>
                </a:solidFill>
                <a:latin typeface="Century Gothic"/>
                <a:ea typeface="Century Gothic"/>
                <a:cs typeface="Century Gothic"/>
                <a:sym typeface="Century Gothic"/>
              </a:rPr>
              <a:t>Using the Text Blob Package</a:t>
            </a:r>
            <a:endParaRPr b="1">
              <a:solidFill>
                <a:srgbClr val="FF9900"/>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None/>
            </a:pPr>
            <a:r>
              <a:t/>
            </a:r>
            <a:endParaRPr sz="1100">
              <a:latin typeface="Century Gothic"/>
              <a:ea typeface="Century Gothic"/>
              <a:cs typeface="Century Gothic"/>
              <a:sym typeface="Century Gothic"/>
            </a:endParaRPr>
          </a:p>
          <a:p>
            <a:pPr indent="-298450" lvl="0" marL="914400" marR="0" rtl="0" algn="l">
              <a:lnSpc>
                <a:spcPct val="100000"/>
              </a:lnSpc>
              <a:spcBef>
                <a:spcPts val="0"/>
              </a:spcBef>
              <a:spcAft>
                <a:spcPts val="0"/>
              </a:spcAft>
              <a:buClr>
                <a:srgbClr val="000000"/>
              </a:buClr>
              <a:buSzPts val="1100"/>
              <a:buFont typeface="Century Gothic"/>
              <a:buChar char="●"/>
            </a:pPr>
            <a:r>
              <a:rPr lang="en" sz="1100">
                <a:latin typeface="Century Gothic"/>
                <a:ea typeface="Century Gothic"/>
                <a:cs typeface="Century Gothic"/>
                <a:sym typeface="Century Gothic"/>
              </a:rPr>
              <a:t>Full Corpus Review</a:t>
            </a:r>
            <a:endParaRPr sz="1100">
              <a:latin typeface="Century Gothic"/>
              <a:ea typeface="Century Gothic"/>
              <a:cs typeface="Century Gothic"/>
              <a:sym typeface="Century Gothic"/>
            </a:endParaRPr>
          </a:p>
          <a:p>
            <a:pPr indent="-298450" lvl="1" marL="1371600" marR="0" rtl="0" algn="l">
              <a:lnSpc>
                <a:spcPct val="100000"/>
              </a:lnSpc>
              <a:spcBef>
                <a:spcPts val="0"/>
              </a:spcBef>
              <a:spcAft>
                <a:spcPts val="0"/>
              </a:spcAft>
              <a:buSzPts val="1100"/>
              <a:buFont typeface="Century Gothic"/>
              <a:buChar char="○"/>
            </a:pPr>
            <a:r>
              <a:rPr lang="en" sz="1100">
                <a:latin typeface="Century Gothic"/>
                <a:ea typeface="Century Gothic"/>
                <a:cs typeface="Century Gothic"/>
                <a:sym typeface="Century Gothic"/>
              </a:rPr>
              <a:t>negative: 0.005</a:t>
            </a:r>
            <a:endParaRPr sz="1100">
              <a:latin typeface="Century Gothic"/>
              <a:ea typeface="Century Gothic"/>
              <a:cs typeface="Century Gothic"/>
              <a:sym typeface="Century Gothic"/>
            </a:endParaRPr>
          </a:p>
          <a:p>
            <a:pPr indent="-298450" lvl="1" marL="1371600" marR="0" rtl="0" algn="l">
              <a:lnSpc>
                <a:spcPct val="100000"/>
              </a:lnSpc>
              <a:spcBef>
                <a:spcPts val="0"/>
              </a:spcBef>
              <a:spcAft>
                <a:spcPts val="0"/>
              </a:spcAft>
              <a:buSzPts val="1100"/>
              <a:buFont typeface="Century Gothic"/>
              <a:buChar char="○"/>
            </a:pPr>
            <a:r>
              <a:rPr lang="en" sz="1100">
                <a:latin typeface="Century Gothic"/>
                <a:ea typeface="Century Gothic"/>
                <a:cs typeface="Century Gothic"/>
                <a:sym typeface="Century Gothic"/>
              </a:rPr>
              <a:t>neutral: 0.112, </a:t>
            </a:r>
            <a:endParaRPr sz="1100">
              <a:latin typeface="Century Gothic"/>
              <a:ea typeface="Century Gothic"/>
              <a:cs typeface="Century Gothic"/>
              <a:sym typeface="Century Gothic"/>
            </a:endParaRPr>
          </a:p>
          <a:p>
            <a:pPr indent="-298450" lvl="1" marL="1371600" marR="0" rtl="0" algn="l">
              <a:lnSpc>
                <a:spcPct val="100000"/>
              </a:lnSpc>
              <a:spcBef>
                <a:spcPts val="0"/>
              </a:spcBef>
              <a:spcAft>
                <a:spcPts val="0"/>
              </a:spcAft>
              <a:buSzPts val="1100"/>
              <a:buFont typeface="Century Gothic"/>
              <a:buChar char="○"/>
            </a:pPr>
            <a:r>
              <a:rPr lang="en" sz="1100">
                <a:latin typeface="Century Gothic"/>
                <a:ea typeface="Century Gothic"/>
                <a:cs typeface="Century Gothic"/>
                <a:sym typeface="Century Gothic"/>
              </a:rPr>
              <a:t>positive: 0.801,</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100">
              <a:latin typeface="Century Gothic"/>
              <a:ea typeface="Century Gothic"/>
              <a:cs typeface="Century Gothic"/>
              <a:sym typeface="Century Gothic"/>
            </a:endParaRPr>
          </a:p>
        </p:txBody>
      </p:sp>
      <p:pic>
        <p:nvPicPr>
          <p:cNvPr id="556" name="Google Shape;556;p51"/>
          <p:cNvPicPr preferRelativeResize="0"/>
          <p:nvPr/>
        </p:nvPicPr>
        <p:blipFill>
          <a:blip r:embed="rId3">
            <a:alphaModFix/>
          </a:blip>
          <a:stretch>
            <a:fillRect/>
          </a:stretch>
        </p:blipFill>
        <p:spPr>
          <a:xfrm>
            <a:off x="5249150" y="3314525"/>
            <a:ext cx="3042390" cy="1828975"/>
          </a:xfrm>
          <a:prstGeom prst="rect">
            <a:avLst/>
          </a:prstGeom>
          <a:noFill/>
          <a:ln>
            <a:noFill/>
          </a:ln>
        </p:spPr>
      </p:pic>
      <p:pic>
        <p:nvPicPr>
          <p:cNvPr id="557" name="Google Shape;557;p51"/>
          <p:cNvPicPr preferRelativeResize="0"/>
          <p:nvPr/>
        </p:nvPicPr>
        <p:blipFill>
          <a:blip r:embed="rId4">
            <a:alphaModFix/>
          </a:blip>
          <a:stretch>
            <a:fillRect/>
          </a:stretch>
        </p:blipFill>
        <p:spPr>
          <a:xfrm>
            <a:off x="929424" y="3314524"/>
            <a:ext cx="2642925" cy="1587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52"/>
          <p:cNvSpPr txBox="1"/>
          <p:nvPr>
            <p:ph type="title"/>
          </p:nvPr>
        </p:nvSpPr>
        <p:spPr>
          <a:xfrm>
            <a:off x="866225" y="710950"/>
            <a:ext cx="76458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Document Clustering -  K-Means</a:t>
            </a:r>
            <a:endParaRPr/>
          </a:p>
        </p:txBody>
      </p:sp>
      <p:sp>
        <p:nvSpPr>
          <p:cNvPr id="563" name="Google Shape;563;p52"/>
          <p:cNvSpPr txBox="1"/>
          <p:nvPr/>
        </p:nvSpPr>
        <p:spPr>
          <a:xfrm>
            <a:off x="6191300" y="2269475"/>
            <a:ext cx="3058500" cy="14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Top terms per cluster:</a:t>
            </a:r>
            <a:endParaRPr b="1" sz="1100">
              <a:solidFill>
                <a:schemeClr val="dk1"/>
              </a:solidFill>
            </a:endParaRPr>
          </a:p>
          <a:p>
            <a:pPr indent="0" lvl="0" marL="0" rtl="0" algn="l">
              <a:spcBef>
                <a:spcPts val="0"/>
              </a:spcBef>
              <a:spcAft>
                <a:spcPts val="0"/>
              </a:spcAft>
              <a:buNone/>
            </a:pPr>
            <a:r>
              <a:rPr lang="en" sz="1100">
                <a:solidFill>
                  <a:schemeClr val="dk1"/>
                </a:solidFill>
              </a:rPr>
              <a:t>Cluster 0:  whiski  note  vanilla  dri  fruit </a:t>
            </a:r>
            <a:endParaRPr sz="1100">
              <a:solidFill>
                <a:schemeClr val="dk1"/>
              </a:solidFill>
            </a:endParaRPr>
          </a:p>
          <a:p>
            <a:pPr indent="0" lvl="0" marL="0" rtl="0" algn="l">
              <a:spcBef>
                <a:spcPts val="0"/>
              </a:spcBef>
              <a:spcAft>
                <a:spcPts val="0"/>
              </a:spcAft>
              <a:buNone/>
            </a:pPr>
            <a:r>
              <a:rPr lang="en" sz="1100">
                <a:solidFill>
                  <a:schemeClr val="dk1"/>
                </a:solidFill>
              </a:rPr>
              <a:t>Cluster 1:  sherri  cask  finish  year  old </a:t>
            </a:r>
            <a:endParaRPr sz="1100">
              <a:solidFill>
                <a:schemeClr val="dk1"/>
              </a:solidFill>
            </a:endParaRPr>
          </a:p>
          <a:p>
            <a:pPr indent="0" lvl="0" marL="0" rtl="0" algn="l">
              <a:spcBef>
                <a:spcPts val="0"/>
              </a:spcBef>
              <a:spcAft>
                <a:spcPts val="0"/>
              </a:spcAft>
              <a:buNone/>
            </a:pPr>
            <a:r>
              <a:rPr lang="en" sz="1100">
                <a:solidFill>
                  <a:schemeClr val="dk1"/>
                </a:solidFill>
              </a:rPr>
              <a:t>Cluster 2:  sweet  water  fruit  light  smoke </a:t>
            </a:r>
            <a:endParaRPr sz="1100">
              <a:solidFill>
                <a:schemeClr val="dk1"/>
              </a:solidFill>
            </a:endParaRPr>
          </a:p>
          <a:p>
            <a:pPr indent="0" lvl="0" marL="0" rtl="0" algn="l">
              <a:spcBef>
                <a:spcPts val="0"/>
              </a:spcBef>
              <a:spcAft>
                <a:spcPts val="0"/>
              </a:spcAft>
              <a:buNone/>
            </a:pPr>
            <a:r>
              <a:rPr lang="en" sz="1100">
                <a:solidFill>
                  <a:schemeClr val="dk1"/>
                </a:solidFill>
              </a:rPr>
              <a:t>Cluster 3:  nose  cask  bottl  finish  oak </a:t>
            </a:r>
            <a:endParaRPr sz="1100">
              <a:solidFill>
                <a:schemeClr val="dk1"/>
              </a:solidFill>
            </a:endParaRPr>
          </a:p>
          <a:p>
            <a:pPr indent="0" lvl="0" marL="0" rtl="0" algn="l">
              <a:spcBef>
                <a:spcPts val="0"/>
              </a:spcBef>
              <a:spcAft>
                <a:spcPts val="0"/>
              </a:spcAft>
              <a:buNone/>
            </a:pPr>
            <a:r>
              <a:rPr lang="en" sz="1100">
                <a:solidFill>
                  <a:schemeClr val="dk1"/>
                </a:solidFill>
              </a:rPr>
              <a:t>Cluster 4:  peat  smoke  whiski  seawe  smoki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solidFill>
                <a:schemeClr val="dk1"/>
              </a:solidFill>
              <a:latin typeface="Century Gothic"/>
              <a:ea typeface="Century Gothic"/>
              <a:cs typeface="Century Gothic"/>
              <a:sym typeface="Century Gothic"/>
            </a:endParaRPr>
          </a:p>
        </p:txBody>
      </p:sp>
      <p:sp>
        <p:nvSpPr>
          <p:cNvPr id="564" name="Google Shape;564;p52"/>
          <p:cNvSpPr txBox="1"/>
          <p:nvPr/>
        </p:nvSpPr>
        <p:spPr>
          <a:xfrm>
            <a:off x="6287400" y="3513175"/>
            <a:ext cx="2856600" cy="1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rPr>
              <a:t>How do we categorize these clusters:</a:t>
            </a:r>
            <a:endParaRPr b="1"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0         Vanilla Fruit</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1         Sherry Cask</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2         Sweet Water</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3         Scent and Finish</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4         Peat Smoke</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65" name="Google Shape;565;p52"/>
          <p:cNvSpPr txBox="1"/>
          <p:nvPr/>
        </p:nvSpPr>
        <p:spPr>
          <a:xfrm>
            <a:off x="3038475" y="2021550"/>
            <a:ext cx="18396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u="sng"/>
              <a:t>Cosine Similarity Matrix</a:t>
            </a:r>
            <a:endParaRPr b="1" sz="800" u="sng"/>
          </a:p>
          <a:p>
            <a:pPr indent="0" lvl="0" marL="0" rtl="0" algn="l">
              <a:spcBef>
                <a:spcPts val="0"/>
              </a:spcBef>
              <a:spcAft>
                <a:spcPts val="0"/>
              </a:spcAft>
              <a:buNone/>
            </a:pPr>
            <a:r>
              <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p:txBody>
      </p:sp>
      <p:sp>
        <p:nvSpPr>
          <p:cNvPr id="566" name="Google Shape;566;p52"/>
          <p:cNvSpPr txBox="1"/>
          <p:nvPr/>
        </p:nvSpPr>
        <p:spPr>
          <a:xfrm>
            <a:off x="6003638" y="1650288"/>
            <a:ext cx="3231900" cy="1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F9900"/>
                </a:solidFill>
                <a:latin typeface="Century Gothic"/>
                <a:ea typeface="Century Gothic"/>
                <a:cs typeface="Century Gothic"/>
                <a:sym typeface="Century Gothic"/>
              </a:rPr>
              <a:t>Step 3</a:t>
            </a:r>
            <a:endParaRPr b="1">
              <a:solidFill>
                <a:srgbClr val="FF9900"/>
              </a:solidFill>
              <a:latin typeface="Century Gothic"/>
              <a:ea typeface="Century Gothic"/>
              <a:cs typeface="Century Gothic"/>
              <a:sym typeface="Century Gothic"/>
            </a:endParaRPr>
          </a:p>
          <a:p>
            <a:pPr indent="-298450" lvl="0" marL="457200" rtl="0" algn="l">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K-Means Algorithm</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67" name="Google Shape;567;p52"/>
          <p:cNvSpPr txBox="1"/>
          <p:nvPr/>
        </p:nvSpPr>
        <p:spPr>
          <a:xfrm>
            <a:off x="3160738" y="4125638"/>
            <a:ext cx="3975000" cy="9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68" name="Google Shape;568;p52"/>
          <p:cNvPicPr preferRelativeResize="0"/>
          <p:nvPr/>
        </p:nvPicPr>
        <p:blipFill>
          <a:blip r:embed="rId3">
            <a:alphaModFix/>
          </a:blip>
          <a:stretch>
            <a:fillRect/>
          </a:stretch>
        </p:blipFill>
        <p:spPr>
          <a:xfrm>
            <a:off x="3071475" y="3544513"/>
            <a:ext cx="2949075" cy="1118100"/>
          </a:xfrm>
          <a:prstGeom prst="rect">
            <a:avLst/>
          </a:prstGeom>
          <a:noFill/>
          <a:ln>
            <a:noFill/>
          </a:ln>
        </p:spPr>
      </p:pic>
      <p:pic>
        <p:nvPicPr>
          <p:cNvPr id="569" name="Google Shape;569;p52"/>
          <p:cNvPicPr preferRelativeResize="0"/>
          <p:nvPr/>
        </p:nvPicPr>
        <p:blipFill>
          <a:blip r:embed="rId4">
            <a:alphaModFix/>
          </a:blip>
          <a:stretch>
            <a:fillRect/>
          </a:stretch>
        </p:blipFill>
        <p:spPr>
          <a:xfrm>
            <a:off x="3071463" y="2346738"/>
            <a:ext cx="2949075" cy="955421"/>
          </a:xfrm>
          <a:prstGeom prst="rect">
            <a:avLst/>
          </a:prstGeom>
          <a:noFill/>
          <a:ln>
            <a:noFill/>
          </a:ln>
        </p:spPr>
      </p:pic>
      <p:sp>
        <p:nvSpPr>
          <p:cNvPr id="570" name="Google Shape;570;p52"/>
          <p:cNvSpPr txBox="1"/>
          <p:nvPr/>
        </p:nvSpPr>
        <p:spPr>
          <a:xfrm>
            <a:off x="3071463" y="3298313"/>
            <a:ext cx="18396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u="sng"/>
              <a:t>Euclidean Distance Matrix</a:t>
            </a:r>
            <a:endParaRPr b="1" sz="800" u="sng"/>
          </a:p>
          <a:p>
            <a:pPr indent="0" lvl="0" marL="0" rtl="0" algn="l">
              <a:spcBef>
                <a:spcPts val="0"/>
              </a:spcBef>
              <a:spcAft>
                <a:spcPts val="0"/>
              </a:spcAft>
              <a:buNone/>
            </a:pPr>
            <a:r>
              <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p:txBody>
      </p:sp>
      <p:sp>
        <p:nvSpPr>
          <p:cNvPr id="571" name="Google Shape;571;p52"/>
          <p:cNvSpPr txBox="1"/>
          <p:nvPr/>
        </p:nvSpPr>
        <p:spPr>
          <a:xfrm>
            <a:off x="-36075" y="1659175"/>
            <a:ext cx="3058500" cy="2921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a:solidFill>
                  <a:srgbClr val="FF9900"/>
                </a:solidFill>
                <a:latin typeface="Century Gothic"/>
                <a:ea typeface="Century Gothic"/>
                <a:cs typeface="Century Gothic"/>
                <a:sym typeface="Century Gothic"/>
              </a:rPr>
              <a:t>Step 1</a:t>
            </a:r>
            <a:endParaRPr b="1">
              <a:solidFill>
                <a:srgbClr val="FF9900"/>
              </a:solidFill>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lang="en" sz="1100">
                <a:latin typeface="Century Gothic"/>
                <a:ea typeface="Century Gothic"/>
                <a:cs typeface="Century Gothic"/>
                <a:sym typeface="Century Gothic"/>
              </a:rPr>
              <a:t>Create TF-IDF Document - each document is normalized to length 1, so there is no bias for longer or shorter documents. </a:t>
            </a:r>
            <a:endParaRPr sz="1100">
              <a:latin typeface="Century Gothic"/>
              <a:ea typeface="Century Gothic"/>
              <a:cs typeface="Century Gothic"/>
              <a:sym typeface="Century Gothic"/>
            </a:endParaRPr>
          </a:p>
          <a:p>
            <a:pPr indent="-298450" lvl="1" marL="914400" rtl="0" algn="l">
              <a:spcBef>
                <a:spcPts val="0"/>
              </a:spcBef>
              <a:spcAft>
                <a:spcPts val="0"/>
              </a:spcAft>
              <a:buSzPts val="1100"/>
              <a:buFont typeface="Century Gothic"/>
              <a:buChar char="○"/>
            </a:pPr>
            <a:r>
              <a:rPr lang="en" sz="1100">
                <a:latin typeface="Century Gothic"/>
                <a:ea typeface="Century Gothic"/>
                <a:cs typeface="Century Gothic"/>
                <a:sym typeface="Century Gothic"/>
              </a:rPr>
              <a:t>This equals taking the relative frequencies instead of the absolute term counts.</a:t>
            </a:r>
            <a:endParaRPr sz="1100">
              <a:latin typeface="Century Gothic"/>
              <a:ea typeface="Century Gothic"/>
              <a:cs typeface="Century Gothic"/>
              <a:sym typeface="Century Gothic"/>
            </a:endParaRPr>
          </a:p>
          <a:p>
            <a:pPr indent="-298450" lvl="1" marL="914400" rtl="0" algn="l">
              <a:spcBef>
                <a:spcPts val="0"/>
              </a:spcBef>
              <a:spcAft>
                <a:spcPts val="0"/>
              </a:spcAft>
              <a:buSzPts val="1100"/>
              <a:buFont typeface="Century Gothic"/>
              <a:buChar char="○"/>
            </a:pPr>
            <a:r>
              <a:rPr lang="en" sz="1100">
                <a:latin typeface="Century Gothic"/>
                <a:ea typeface="Century Gothic"/>
                <a:cs typeface="Century Gothic"/>
                <a:sym typeface="Century Gothic"/>
              </a:rPr>
              <a:t>This is "TF".</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lang="en" sz="1100">
                <a:latin typeface="Century Gothic"/>
                <a:ea typeface="Century Gothic"/>
                <a:cs typeface="Century Gothic"/>
                <a:sym typeface="Century Gothic"/>
              </a:rPr>
              <a:t>IDF then is a cross-document normalization, that puts less weight on common terms, and more weight on rare terms, </a:t>
            </a:r>
            <a:endParaRPr sz="1100">
              <a:latin typeface="Century Gothic"/>
              <a:ea typeface="Century Gothic"/>
              <a:cs typeface="Century Gothic"/>
              <a:sym typeface="Century Gothic"/>
            </a:endParaRPr>
          </a:p>
          <a:p>
            <a:pPr indent="-298450" lvl="1" marL="914400" rtl="0" algn="l">
              <a:spcBef>
                <a:spcPts val="0"/>
              </a:spcBef>
              <a:spcAft>
                <a:spcPts val="0"/>
              </a:spcAft>
              <a:buSzPts val="1100"/>
              <a:buFont typeface="Century Gothic"/>
              <a:buChar char="○"/>
            </a:pPr>
            <a:r>
              <a:rPr lang="en" sz="1100">
                <a:latin typeface="Century Gothic"/>
                <a:ea typeface="Century Gothic"/>
                <a:cs typeface="Century Gothic"/>
                <a:sym typeface="Century Gothic"/>
              </a:rPr>
              <a:t>By normalizing (weighting) each word with the inverse in-corpus frequency</a:t>
            </a:r>
            <a:endParaRPr sz="1100">
              <a:latin typeface="Century Gothic"/>
              <a:ea typeface="Century Gothic"/>
              <a:cs typeface="Century Gothic"/>
              <a:sym typeface="Century Gothic"/>
            </a:endParaRPr>
          </a:p>
          <a:p>
            <a:pPr indent="-298450" lvl="1" marL="914400" rtl="0" algn="l">
              <a:spcBef>
                <a:spcPts val="0"/>
              </a:spcBef>
              <a:spcAft>
                <a:spcPts val="0"/>
              </a:spcAft>
              <a:buSzPts val="1100"/>
              <a:buFont typeface="Century Gothic"/>
              <a:buChar char="○"/>
            </a:pPr>
            <a:r>
              <a:rPr lang="en" sz="1100">
                <a:latin typeface="Century Gothic"/>
                <a:ea typeface="Century Gothic"/>
                <a:cs typeface="Century Gothic"/>
                <a:sym typeface="Century Gothic"/>
              </a:rPr>
              <a:t>This is “IDF”</a:t>
            </a:r>
            <a:endParaRPr sz="1100">
              <a:latin typeface="Century Gothic"/>
              <a:ea typeface="Century Gothic"/>
              <a:cs typeface="Century Gothic"/>
              <a:sym typeface="Century Gothic"/>
            </a:endParaRPr>
          </a:p>
        </p:txBody>
      </p:sp>
      <p:sp>
        <p:nvSpPr>
          <p:cNvPr id="572" name="Google Shape;572;p52"/>
          <p:cNvSpPr txBox="1"/>
          <p:nvPr/>
        </p:nvSpPr>
        <p:spPr>
          <a:xfrm>
            <a:off x="2520225" y="1726300"/>
            <a:ext cx="3000000" cy="3000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a:solidFill>
                  <a:srgbClr val="FF9900"/>
                </a:solidFill>
                <a:latin typeface="Century Gothic"/>
                <a:ea typeface="Century Gothic"/>
                <a:cs typeface="Century Gothic"/>
                <a:sym typeface="Century Gothic"/>
              </a:rPr>
              <a:t>Step 2</a:t>
            </a:r>
            <a:endParaRPr b="1">
              <a:solidFill>
                <a:srgbClr val="FF9900"/>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53"/>
          <p:cNvSpPr txBox="1"/>
          <p:nvPr>
            <p:ph type="title"/>
          </p:nvPr>
        </p:nvSpPr>
        <p:spPr>
          <a:xfrm>
            <a:off x="866225" y="710950"/>
            <a:ext cx="76458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Document Clustering -  K-Means</a:t>
            </a:r>
            <a:endParaRPr/>
          </a:p>
        </p:txBody>
      </p:sp>
      <p:pic>
        <p:nvPicPr>
          <p:cNvPr id="578" name="Google Shape;578;p53"/>
          <p:cNvPicPr preferRelativeResize="0"/>
          <p:nvPr/>
        </p:nvPicPr>
        <p:blipFill>
          <a:blip r:embed="rId3">
            <a:alphaModFix/>
          </a:blip>
          <a:stretch>
            <a:fillRect/>
          </a:stretch>
        </p:blipFill>
        <p:spPr>
          <a:xfrm>
            <a:off x="4619081" y="1673900"/>
            <a:ext cx="3437168" cy="1795700"/>
          </a:xfrm>
          <a:prstGeom prst="rect">
            <a:avLst/>
          </a:prstGeom>
          <a:noFill/>
          <a:ln>
            <a:noFill/>
          </a:ln>
        </p:spPr>
      </p:pic>
      <p:pic>
        <p:nvPicPr>
          <p:cNvPr id="579" name="Google Shape;579;p53"/>
          <p:cNvPicPr preferRelativeResize="0"/>
          <p:nvPr/>
        </p:nvPicPr>
        <p:blipFill>
          <a:blip r:embed="rId4">
            <a:alphaModFix/>
          </a:blip>
          <a:stretch>
            <a:fillRect/>
          </a:stretch>
        </p:blipFill>
        <p:spPr>
          <a:xfrm>
            <a:off x="4025375" y="3419375"/>
            <a:ext cx="1435500" cy="1605100"/>
          </a:xfrm>
          <a:prstGeom prst="rect">
            <a:avLst/>
          </a:prstGeom>
          <a:noFill/>
          <a:ln>
            <a:noFill/>
          </a:ln>
        </p:spPr>
      </p:pic>
      <p:pic>
        <p:nvPicPr>
          <p:cNvPr id="580" name="Google Shape;580;p53"/>
          <p:cNvPicPr preferRelativeResize="0"/>
          <p:nvPr/>
        </p:nvPicPr>
        <p:blipFill>
          <a:blip r:embed="rId5">
            <a:alphaModFix/>
          </a:blip>
          <a:stretch>
            <a:fillRect/>
          </a:stretch>
        </p:blipFill>
        <p:spPr>
          <a:xfrm>
            <a:off x="267825" y="1693525"/>
            <a:ext cx="3512250" cy="3394250"/>
          </a:xfrm>
          <a:prstGeom prst="rect">
            <a:avLst/>
          </a:prstGeom>
          <a:noFill/>
          <a:ln>
            <a:noFill/>
          </a:ln>
        </p:spPr>
      </p:pic>
      <p:sp>
        <p:nvSpPr>
          <p:cNvPr id="581" name="Google Shape;581;p53"/>
          <p:cNvSpPr txBox="1"/>
          <p:nvPr/>
        </p:nvSpPr>
        <p:spPr>
          <a:xfrm>
            <a:off x="5706175" y="3498725"/>
            <a:ext cx="3657600" cy="6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u="sng">
                <a:solidFill>
                  <a:srgbClr val="FF9900"/>
                </a:solidFill>
              </a:rPr>
              <a:t>Document Cluster Predictions</a:t>
            </a:r>
            <a:endParaRPr b="1" sz="800" u="sng">
              <a:solidFill>
                <a:srgbClr val="FF9900"/>
              </a:solidFill>
            </a:endParaRPr>
          </a:p>
          <a:p>
            <a:pPr indent="0" lvl="0" marL="0" rtl="0" algn="l">
              <a:spcBef>
                <a:spcPts val="0"/>
              </a:spcBef>
              <a:spcAft>
                <a:spcPts val="0"/>
              </a:spcAft>
              <a:buNone/>
            </a:pPr>
            <a:r>
              <a:t/>
            </a:r>
            <a:endParaRPr b="1" i="1" sz="800">
              <a:solidFill>
                <a:schemeClr val="dk1"/>
              </a:solidFill>
            </a:endParaRPr>
          </a:p>
          <a:p>
            <a:pPr indent="0" lvl="0" marL="0" rtl="0" algn="l">
              <a:spcBef>
                <a:spcPts val="0"/>
              </a:spcBef>
              <a:spcAft>
                <a:spcPts val="0"/>
              </a:spcAft>
              <a:buClr>
                <a:schemeClr val="dk1"/>
              </a:buClr>
              <a:buSzPts val="1100"/>
              <a:buFont typeface="Arial"/>
              <a:buNone/>
            </a:pPr>
            <a:r>
              <a:rPr b="1" i="1" lang="en" sz="800">
                <a:solidFill>
                  <a:schemeClr val="dk1"/>
                </a:solidFill>
              </a:rPr>
              <a:t>Entry 1</a:t>
            </a:r>
            <a:endParaRPr b="1" i="1" sz="800">
              <a:solidFill>
                <a:schemeClr val="dk1"/>
              </a:solidFill>
            </a:endParaRPr>
          </a:p>
          <a:p>
            <a:pPr indent="0" lvl="0" marL="0" rtl="0" algn="l">
              <a:spcBef>
                <a:spcPts val="0"/>
              </a:spcBef>
              <a:spcAft>
                <a:spcPts val="0"/>
              </a:spcAft>
              <a:buNone/>
            </a:pPr>
            <a:r>
              <a:rPr lang="en" sz="800">
                <a:solidFill>
                  <a:schemeClr val="dk1"/>
                </a:solidFill>
              </a:rPr>
              <a:t>marriag three differ singl malt age american french oak whiski show advantag marri whiski one distilleri proper done vibrant complex array fruit orchard fruit sultana sweet light toffe marzipan honey malt spice creami vanilla mocha warm pepper smoke tar smoke oliv coal lesser note toast </a:t>
            </a:r>
            <a:endParaRPr sz="800">
              <a:solidFill>
                <a:schemeClr val="dk1"/>
              </a:solidFill>
            </a:endParaRPr>
          </a:p>
          <a:p>
            <a:pPr indent="0" lvl="0" marL="0" rtl="0" algn="l">
              <a:spcBef>
                <a:spcPts val="0"/>
              </a:spcBef>
              <a:spcAft>
                <a:spcPts val="0"/>
              </a:spcAft>
              <a:buNone/>
            </a:pPr>
            <a:r>
              <a:rPr b="1" lang="en" sz="800">
                <a:solidFill>
                  <a:schemeClr val="dk1"/>
                </a:solidFill>
              </a:rPr>
              <a:t>Predict - Peat Smoke</a:t>
            </a:r>
            <a:endParaRPr b="1"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b="1" i="1" lang="en" sz="800">
                <a:solidFill>
                  <a:schemeClr val="dk1"/>
                </a:solidFill>
              </a:rPr>
              <a:t>Entry 2</a:t>
            </a:r>
            <a:endParaRPr b="1" i="1"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Aromatic sherri flavors are good</a:t>
            </a:r>
            <a:endParaRPr sz="800">
              <a:solidFill>
                <a:schemeClr val="dk1"/>
              </a:solidFill>
            </a:endParaRPr>
          </a:p>
          <a:p>
            <a:pPr indent="0" lvl="0" marL="0" rtl="0" algn="l">
              <a:spcBef>
                <a:spcPts val="0"/>
              </a:spcBef>
              <a:spcAft>
                <a:spcPts val="0"/>
              </a:spcAft>
              <a:buClr>
                <a:schemeClr val="dk1"/>
              </a:buClr>
              <a:buSzPts val="1100"/>
              <a:buFont typeface="Arial"/>
              <a:buNone/>
            </a:pPr>
            <a:r>
              <a:rPr b="1" lang="en" sz="800">
                <a:solidFill>
                  <a:schemeClr val="dk1"/>
                </a:solidFill>
              </a:rPr>
              <a:t>Predict - Sherry Cask</a:t>
            </a:r>
            <a:endParaRPr sz="8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4"/>
          <p:cNvSpPr txBox="1"/>
          <p:nvPr>
            <p:ph type="title"/>
          </p:nvPr>
        </p:nvSpPr>
        <p:spPr>
          <a:xfrm>
            <a:off x="866225" y="710950"/>
            <a:ext cx="76458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Document Clustering -  Hierarchical</a:t>
            </a:r>
            <a:endParaRPr/>
          </a:p>
        </p:txBody>
      </p:sp>
      <p:sp>
        <p:nvSpPr>
          <p:cNvPr id="587" name="Google Shape;587;p54"/>
          <p:cNvSpPr txBox="1"/>
          <p:nvPr/>
        </p:nvSpPr>
        <p:spPr>
          <a:xfrm>
            <a:off x="6813501" y="1731300"/>
            <a:ext cx="2011200" cy="1067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a:solidFill>
                  <a:srgbClr val="FF9900"/>
                </a:solidFill>
                <a:latin typeface="Century Gothic"/>
                <a:ea typeface="Century Gothic"/>
                <a:cs typeface="Century Gothic"/>
                <a:sym typeface="Century Gothic"/>
              </a:rPr>
              <a:t>Step 2</a:t>
            </a:r>
            <a:endParaRPr b="1">
              <a:solidFill>
                <a:srgbClr val="FF9900"/>
              </a:solidFill>
              <a:latin typeface="Century Gothic"/>
              <a:ea typeface="Century Gothic"/>
              <a:cs typeface="Century Gothic"/>
              <a:sym typeface="Century Gothic"/>
            </a:endParaRPr>
          </a:p>
          <a:p>
            <a:pPr indent="-298450" lvl="0" marL="457200" rtl="0" algn="l">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The number of document clusters is the obtained by selecting the number of clusters on the longest vertical line prior to when the vertical line crosses the horizontal line. </a:t>
            </a:r>
            <a:endParaRPr sz="1100">
              <a:solidFill>
                <a:schemeClr val="dk1"/>
              </a:solidFill>
              <a:latin typeface="Century Gothic"/>
              <a:ea typeface="Century Gothic"/>
              <a:cs typeface="Century Gothic"/>
              <a:sym typeface="Century Gothic"/>
            </a:endParaRPr>
          </a:p>
          <a:p>
            <a:pPr indent="-298450" lvl="0" marL="457200" rtl="0" algn="l">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Therefore, our selection is 4 document clusters which actually lines up with our K-means selection</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88" name="Google Shape;588;p54"/>
          <p:cNvSpPr txBox="1"/>
          <p:nvPr/>
        </p:nvSpPr>
        <p:spPr>
          <a:xfrm>
            <a:off x="-36075" y="1659175"/>
            <a:ext cx="2774400" cy="2921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a:solidFill>
                  <a:srgbClr val="FF9900"/>
                </a:solidFill>
                <a:latin typeface="Century Gothic"/>
                <a:ea typeface="Century Gothic"/>
                <a:cs typeface="Century Gothic"/>
                <a:sym typeface="Century Gothic"/>
              </a:rPr>
              <a:t>Step 1</a:t>
            </a:r>
            <a:endParaRPr b="1">
              <a:solidFill>
                <a:srgbClr val="FF9900"/>
              </a:solidFill>
              <a:latin typeface="Century Gothic"/>
              <a:ea typeface="Century Gothic"/>
              <a:cs typeface="Century Gothic"/>
              <a:sym typeface="Century Gothic"/>
            </a:endParaRPr>
          </a:p>
          <a:p>
            <a:pPr indent="-298450" lvl="0" marL="457200" marR="0" rtl="0" algn="l">
              <a:lnSpc>
                <a:spcPct val="100000"/>
              </a:lnSpc>
              <a:spcBef>
                <a:spcPts val="0"/>
              </a:spcBef>
              <a:spcAft>
                <a:spcPts val="0"/>
              </a:spcAft>
              <a:buSzPts val="1100"/>
              <a:buFont typeface="Century Gothic"/>
              <a:buChar char="●"/>
            </a:pPr>
            <a:r>
              <a:rPr lang="en" sz="1100"/>
              <a:t>Ward's method is a criterion applied in</a:t>
            </a:r>
            <a:r>
              <a:rPr lang="en" sz="1100">
                <a:uFill>
                  <a:noFill/>
                </a:uFill>
                <a:hlinkClick r:id="rId3"/>
              </a:rPr>
              <a:t> hierarchical cluster analysis</a:t>
            </a:r>
            <a:r>
              <a:rPr lang="en" sz="1100"/>
              <a:t>. Ward suggested a general</a:t>
            </a:r>
            <a:r>
              <a:rPr lang="en" sz="1100">
                <a:uFill>
                  <a:noFill/>
                </a:uFill>
                <a:hlinkClick r:id="rId4"/>
              </a:rPr>
              <a:t> agglomerative hierarchical clustering</a:t>
            </a:r>
            <a:r>
              <a:rPr lang="en" sz="1100"/>
              <a:t> procedure, where the criterion for choosing the pair of clusters to merge at each step is based on the optimal value of an objective function.  </a:t>
            </a:r>
            <a:endParaRPr sz="1100"/>
          </a:p>
          <a:p>
            <a:pPr indent="-298450" lvl="0" marL="457200" marR="0" rtl="0" algn="l">
              <a:lnSpc>
                <a:spcPct val="100000"/>
              </a:lnSpc>
              <a:spcBef>
                <a:spcPts val="0"/>
              </a:spcBef>
              <a:spcAft>
                <a:spcPts val="0"/>
              </a:spcAft>
              <a:buSzPts val="1100"/>
              <a:buFont typeface="Century Gothic"/>
              <a:buChar char="●"/>
            </a:pPr>
            <a:r>
              <a:rPr lang="en" sz="1100"/>
              <a:t>The algorithm starts at the bottom and calculates the merged distances This objective function could be "any function that reflects the investigator's purpose." </a:t>
            </a:r>
            <a:endParaRPr sz="1100"/>
          </a:p>
          <a:p>
            <a:pPr indent="-298450" lvl="0" marL="457200" marR="0" rtl="0" algn="l">
              <a:lnSpc>
                <a:spcPct val="100000"/>
              </a:lnSpc>
              <a:spcBef>
                <a:spcPts val="0"/>
              </a:spcBef>
              <a:spcAft>
                <a:spcPts val="0"/>
              </a:spcAft>
              <a:buSzPts val="1100"/>
              <a:buChar char="●"/>
            </a:pPr>
            <a:r>
              <a:rPr lang="en" sz="1100"/>
              <a:t>A dendrogram is created to show the merges of related documents.</a:t>
            </a:r>
            <a:endParaRPr sz="1100"/>
          </a:p>
        </p:txBody>
      </p:sp>
      <p:pic>
        <p:nvPicPr>
          <p:cNvPr id="589" name="Google Shape;589;p54"/>
          <p:cNvPicPr preferRelativeResize="0"/>
          <p:nvPr/>
        </p:nvPicPr>
        <p:blipFill>
          <a:blip r:embed="rId5">
            <a:alphaModFix/>
          </a:blip>
          <a:stretch>
            <a:fillRect/>
          </a:stretch>
        </p:blipFill>
        <p:spPr>
          <a:xfrm>
            <a:off x="2786100" y="2012676"/>
            <a:ext cx="4106350" cy="2714500"/>
          </a:xfrm>
          <a:prstGeom prst="rect">
            <a:avLst/>
          </a:prstGeom>
          <a:noFill/>
          <a:ln>
            <a:noFill/>
          </a:ln>
        </p:spPr>
      </p:pic>
      <p:sp>
        <p:nvSpPr>
          <p:cNvPr id="590" name="Google Shape;590;p54"/>
          <p:cNvSpPr txBox="1"/>
          <p:nvPr/>
        </p:nvSpPr>
        <p:spPr>
          <a:xfrm>
            <a:off x="3570375" y="4727175"/>
            <a:ext cx="2614200" cy="2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rPr>
              <a:t>D</a:t>
            </a:r>
            <a:r>
              <a:rPr lang="en" sz="1100">
                <a:solidFill>
                  <a:schemeClr val="dk1"/>
                </a:solidFill>
              </a:rPr>
              <a:t>endrogram </a:t>
            </a:r>
            <a:endParaRPr>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55"/>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Modeling Techniques Used</a:t>
            </a:r>
            <a:endParaRPr/>
          </a:p>
        </p:txBody>
      </p:sp>
      <p:sp>
        <p:nvSpPr>
          <p:cNvPr id="596" name="Google Shape;596;p55"/>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Collected and classified data using traditional descriptive statistics:</a:t>
            </a:r>
            <a:endParaRPr/>
          </a:p>
          <a:p>
            <a:pPr indent="-298450" lvl="0" marL="457200" rtl="0" algn="l">
              <a:spcBef>
                <a:spcPts val="800"/>
              </a:spcBef>
              <a:spcAft>
                <a:spcPts val="0"/>
              </a:spcAft>
              <a:buSzPts val="1100"/>
              <a:buChar char="►"/>
            </a:pPr>
            <a:r>
              <a:rPr lang="en"/>
              <a:t>Means, medians, percentiles</a:t>
            </a:r>
            <a:endParaRPr/>
          </a:p>
          <a:p>
            <a:pPr indent="-298450" lvl="0" marL="457200" rtl="0" algn="l">
              <a:spcBef>
                <a:spcPts val="0"/>
              </a:spcBef>
              <a:spcAft>
                <a:spcPts val="0"/>
              </a:spcAft>
              <a:buSzPts val="1100"/>
              <a:buChar char="►"/>
            </a:pPr>
            <a:r>
              <a:rPr lang="en"/>
              <a:t>Data distributions (histograms)</a:t>
            </a:r>
            <a:endParaRPr/>
          </a:p>
          <a:p>
            <a:pPr indent="0" lvl="0" marL="0" rtl="0" algn="l">
              <a:spcBef>
                <a:spcPts val="800"/>
              </a:spcBef>
              <a:spcAft>
                <a:spcPts val="0"/>
              </a:spcAft>
              <a:buNone/>
            </a:pPr>
            <a:r>
              <a:rPr lang="en"/>
              <a:t>Trained models using these algorithms</a:t>
            </a:r>
            <a:endParaRPr/>
          </a:p>
          <a:p>
            <a:pPr indent="-298450" lvl="0" marL="457200" rtl="0" algn="l">
              <a:spcBef>
                <a:spcPts val="800"/>
              </a:spcBef>
              <a:spcAft>
                <a:spcPts val="0"/>
              </a:spcAft>
              <a:buSzPts val="1100"/>
              <a:buChar char="►"/>
            </a:pPr>
            <a:r>
              <a:rPr lang="en"/>
              <a:t>Support Vector Classifier</a:t>
            </a:r>
            <a:endParaRPr/>
          </a:p>
          <a:p>
            <a:pPr indent="-298450" lvl="0" marL="457200" rtl="0" algn="l">
              <a:spcBef>
                <a:spcPts val="0"/>
              </a:spcBef>
              <a:spcAft>
                <a:spcPts val="0"/>
              </a:spcAft>
              <a:buSzPts val="1100"/>
              <a:buChar char="►"/>
            </a:pPr>
            <a:r>
              <a:rPr lang="en"/>
              <a:t>Bernoulli Naive Bayes</a:t>
            </a:r>
            <a:endParaRPr/>
          </a:p>
          <a:p>
            <a:pPr indent="-298450" lvl="0" marL="457200" rtl="0" algn="l">
              <a:spcBef>
                <a:spcPts val="0"/>
              </a:spcBef>
              <a:spcAft>
                <a:spcPts val="0"/>
              </a:spcAft>
              <a:buSzPts val="1100"/>
              <a:buChar char="►"/>
            </a:pPr>
            <a:r>
              <a:rPr lang="en"/>
              <a:t>Multinomial Naive Bayes</a:t>
            </a:r>
            <a:endParaRPr/>
          </a:p>
          <a:p>
            <a:pPr indent="-298450" lvl="0" marL="457200" rtl="0" algn="l">
              <a:spcBef>
                <a:spcPts val="0"/>
              </a:spcBef>
              <a:spcAft>
                <a:spcPts val="0"/>
              </a:spcAft>
              <a:buSzPts val="1100"/>
              <a:buChar char="►"/>
            </a:pPr>
            <a:r>
              <a:rPr lang="en"/>
              <a:t>Decision Trees</a:t>
            </a:r>
            <a:endParaRPr/>
          </a:p>
          <a:p>
            <a:pPr indent="-298450" lvl="0" marL="457200" rtl="0" algn="l">
              <a:spcBef>
                <a:spcPts val="0"/>
              </a:spcBef>
              <a:spcAft>
                <a:spcPts val="0"/>
              </a:spcAft>
              <a:buSzPts val="1100"/>
              <a:buChar char="►"/>
            </a:pPr>
            <a:r>
              <a:rPr lang="en"/>
              <a:t>Latent Dirichlet Allocation</a:t>
            </a:r>
            <a:endParaRPr/>
          </a:p>
          <a:p>
            <a:pPr indent="-298450" lvl="0" marL="457200" rtl="0" algn="l">
              <a:spcBef>
                <a:spcPts val="0"/>
              </a:spcBef>
              <a:spcAft>
                <a:spcPts val="0"/>
              </a:spcAft>
              <a:buSzPts val="1100"/>
              <a:buChar char="►"/>
            </a:pPr>
            <a:r>
              <a:rPr lang="en"/>
              <a:t>Document Clustering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56"/>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Models - Support Vector Machine</a:t>
            </a:r>
            <a:endParaRPr/>
          </a:p>
        </p:txBody>
      </p:sp>
      <p:sp>
        <p:nvSpPr>
          <p:cNvPr id="602" name="Google Shape;602;p56"/>
          <p:cNvSpPr txBox="1"/>
          <p:nvPr>
            <p:ph idx="1" type="body"/>
          </p:nvPr>
        </p:nvSpPr>
        <p:spPr>
          <a:xfrm>
            <a:off x="866225" y="1819425"/>
            <a:ext cx="4415400" cy="3190800"/>
          </a:xfrm>
          <a:prstGeom prst="rect">
            <a:avLst/>
          </a:prstGeom>
        </p:spPr>
        <p:txBody>
          <a:bodyPr anchorCtr="0" anchor="t" bIns="34275" lIns="68575" spcFirstLastPara="1" rIns="68575" wrap="square" tIns="34275">
            <a:noAutofit/>
          </a:bodyPr>
          <a:lstStyle/>
          <a:p>
            <a:pPr indent="-298450" lvl="0" marL="457200" rtl="0" algn="l">
              <a:spcBef>
                <a:spcPts val="800"/>
              </a:spcBef>
              <a:spcAft>
                <a:spcPts val="0"/>
              </a:spcAft>
              <a:buSzPts val="1100"/>
              <a:buChar char="►"/>
            </a:pPr>
            <a:r>
              <a:rPr lang="en"/>
              <a:t>With a linear SVM Classifier, high levels of accuracy were attained for sentiment and price</a:t>
            </a:r>
            <a:endParaRPr/>
          </a:p>
          <a:p>
            <a:pPr indent="-298450" lvl="0" marL="457200" rtl="0" algn="l">
              <a:spcBef>
                <a:spcPts val="0"/>
              </a:spcBef>
              <a:spcAft>
                <a:spcPts val="0"/>
              </a:spcAft>
              <a:buSzPts val="1100"/>
              <a:buChar char="►"/>
            </a:pPr>
            <a:r>
              <a:rPr lang="en"/>
              <a:t>When using the Kappa score, it’s clear that there is a large element in luck in the prediction</a:t>
            </a:r>
            <a:endParaRPr/>
          </a:p>
          <a:p>
            <a:pPr indent="-298450" lvl="0" marL="457200" rtl="0" algn="l">
              <a:spcBef>
                <a:spcPts val="0"/>
              </a:spcBef>
              <a:spcAft>
                <a:spcPts val="0"/>
              </a:spcAft>
              <a:buSzPts val="1100"/>
              <a:buChar char="►"/>
            </a:pPr>
            <a:r>
              <a:rPr lang="en"/>
              <a:t>Penalty term (C) was set to 10 (compared to the default of 1</a:t>
            </a:r>
            <a:br>
              <a:rPr lang="en"/>
            </a:br>
            <a:endParaRPr/>
          </a:p>
          <a:p>
            <a:pPr indent="-298450" lvl="0" marL="457200" rtl="0" algn="l">
              <a:spcBef>
                <a:spcPts val="0"/>
              </a:spcBef>
              <a:spcAft>
                <a:spcPts val="0"/>
              </a:spcAft>
              <a:buSzPts val="1100"/>
              <a:buChar char="►"/>
            </a:pPr>
            <a:r>
              <a:rPr lang="en"/>
              <a:t>Price</a:t>
            </a:r>
            <a:endParaRPr/>
          </a:p>
          <a:p>
            <a:pPr indent="-298450" lvl="1" marL="914400" rtl="0" algn="l">
              <a:spcBef>
                <a:spcPts val="0"/>
              </a:spcBef>
              <a:spcAft>
                <a:spcPts val="0"/>
              </a:spcAft>
              <a:buSzPts val="1100"/>
              <a:buChar char="►"/>
            </a:pPr>
            <a:r>
              <a:rPr lang="en"/>
              <a:t>Accuracy:	72.0%</a:t>
            </a:r>
            <a:endParaRPr/>
          </a:p>
          <a:p>
            <a:pPr indent="-298450" lvl="1" marL="914400" rtl="0" algn="l">
              <a:spcBef>
                <a:spcPts val="0"/>
              </a:spcBef>
              <a:spcAft>
                <a:spcPts val="0"/>
              </a:spcAft>
              <a:buSzPts val="1100"/>
              <a:buChar char="►"/>
            </a:pPr>
            <a:r>
              <a:rPr lang="en"/>
              <a:t>Kappa:	35.99%</a:t>
            </a:r>
            <a:endParaRPr/>
          </a:p>
          <a:p>
            <a:pPr indent="-298450" lvl="0" marL="457200" rtl="0" algn="l">
              <a:spcBef>
                <a:spcPts val="0"/>
              </a:spcBef>
              <a:spcAft>
                <a:spcPts val="0"/>
              </a:spcAft>
              <a:buSzPts val="1100"/>
              <a:buChar char="►"/>
            </a:pPr>
            <a:r>
              <a:rPr lang="en"/>
              <a:t>Sentiment</a:t>
            </a:r>
            <a:endParaRPr/>
          </a:p>
          <a:p>
            <a:pPr indent="-298450" lvl="1" marL="914400" rtl="0" algn="l">
              <a:spcBef>
                <a:spcPts val="0"/>
              </a:spcBef>
              <a:spcAft>
                <a:spcPts val="0"/>
              </a:spcAft>
              <a:buSzPts val="1100"/>
              <a:buChar char="►"/>
            </a:pPr>
            <a:r>
              <a:rPr lang="en"/>
              <a:t>Accuracy:	62.67%</a:t>
            </a:r>
            <a:endParaRPr/>
          </a:p>
          <a:p>
            <a:pPr indent="-298450" lvl="1" marL="914400" rtl="0" algn="l">
              <a:spcBef>
                <a:spcPts val="0"/>
              </a:spcBef>
              <a:spcAft>
                <a:spcPts val="0"/>
              </a:spcAft>
              <a:buSzPts val="1100"/>
              <a:buChar char="►"/>
            </a:pPr>
            <a:r>
              <a:rPr lang="en"/>
              <a:t>Kappa:	30.35%</a:t>
            </a:r>
            <a:endParaRPr/>
          </a:p>
        </p:txBody>
      </p:sp>
      <p:pic>
        <p:nvPicPr>
          <p:cNvPr id="603" name="Google Shape;603;p56"/>
          <p:cNvPicPr preferRelativeResize="0"/>
          <p:nvPr/>
        </p:nvPicPr>
        <p:blipFill>
          <a:blip r:embed="rId3">
            <a:alphaModFix/>
          </a:blip>
          <a:stretch>
            <a:fillRect/>
          </a:stretch>
        </p:blipFill>
        <p:spPr>
          <a:xfrm>
            <a:off x="5112925" y="1952625"/>
            <a:ext cx="3821426" cy="2866075"/>
          </a:xfrm>
          <a:prstGeom prst="rect">
            <a:avLst/>
          </a:prstGeom>
          <a:noFill/>
          <a:ln>
            <a:noFill/>
          </a:ln>
        </p:spPr>
      </p:pic>
      <p:sp>
        <p:nvSpPr>
          <p:cNvPr id="604" name="Google Shape;604;p56"/>
          <p:cNvSpPr txBox="1"/>
          <p:nvPr/>
        </p:nvSpPr>
        <p:spPr>
          <a:xfrm>
            <a:off x="5281625" y="4725525"/>
            <a:ext cx="36603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entury Gothic"/>
                <a:ea typeface="Century Gothic"/>
                <a:cs typeface="Century Gothic"/>
                <a:sym typeface="Century Gothic"/>
              </a:rPr>
              <a:t>Confusion Matrix for Price Prediction</a:t>
            </a:r>
            <a:endParaRPr sz="1000">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57"/>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Models - Multinomial Naive Bayes</a:t>
            </a:r>
            <a:endParaRPr/>
          </a:p>
        </p:txBody>
      </p:sp>
      <p:sp>
        <p:nvSpPr>
          <p:cNvPr id="610" name="Google Shape;610;p57"/>
          <p:cNvSpPr txBox="1"/>
          <p:nvPr>
            <p:ph idx="1" type="body"/>
          </p:nvPr>
        </p:nvSpPr>
        <p:spPr>
          <a:xfrm>
            <a:off x="866225" y="1859525"/>
            <a:ext cx="4803000" cy="2562300"/>
          </a:xfrm>
          <a:prstGeom prst="rect">
            <a:avLst/>
          </a:prstGeom>
        </p:spPr>
        <p:txBody>
          <a:bodyPr anchorCtr="0" anchor="t" bIns="34275" lIns="68575" spcFirstLastPara="1" rIns="68575" wrap="square" tIns="34275">
            <a:noAutofit/>
          </a:bodyPr>
          <a:lstStyle/>
          <a:p>
            <a:pPr indent="-298450" lvl="0" marL="457200" rtl="0" algn="l">
              <a:spcBef>
                <a:spcPts val="800"/>
              </a:spcBef>
              <a:spcAft>
                <a:spcPts val="0"/>
              </a:spcAft>
              <a:buSzPts val="1100"/>
              <a:buChar char="►"/>
            </a:pPr>
            <a:r>
              <a:rPr lang="en"/>
              <a:t>A Multinomial Naive Bayes returned moderate results </a:t>
            </a:r>
            <a:endParaRPr/>
          </a:p>
          <a:p>
            <a:pPr indent="-298450" lvl="0" marL="457200" rtl="0" algn="l">
              <a:spcBef>
                <a:spcPts val="0"/>
              </a:spcBef>
              <a:spcAft>
                <a:spcPts val="0"/>
              </a:spcAft>
              <a:buSzPts val="1100"/>
              <a:buChar char="►"/>
            </a:pPr>
            <a:r>
              <a:rPr lang="en"/>
              <a:t>The Kappa coefficient for sentiment is 0 which indicates no agreement between the actual and predicted values</a:t>
            </a:r>
            <a:endParaRPr/>
          </a:p>
          <a:p>
            <a:pPr indent="-298450" lvl="1" marL="914400" rtl="0" algn="l">
              <a:spcBef>
                <a:spcPts val="0"/>
              </a:spcBef>
              <a:spcAft>
                <a:spcPts val="0"/>
              </a:spcAft>
              <a:buSzPts val="1100"/>
              <a:buChar char="►"/>
            </a:pPr>
            <a:r>
              <a:rPr lang="en"/>
              <a:t>This CM is shown to the right</a:t>
            </a:r>
            <a:endParaRPr/>
          </a:p>
          <a:p>
            <a:pPr indent="-298450" lvl="0" marL="457200" rtl="0" algn="l">
              <a:spcBef>
                <a:spcPts val="0"/>
              </a:spcBef>
              <a:spcAft>
                <a:spcPts val="0"/>
              </a:spcAft>
              <a:buSzPts val="1100"/>
              <a:buChar char="►"/>
            </a:pPr>
            <a:r>
              <a:rPr lang="en"/>
              <a:t>This could indicate an error in the model or preprocessing</a:t>
            </a:r>
            <a:br>
              <a:rPr lang="en"/>
            </a:br>
            <a:endParaRPr/>
          </a:p>
          <a:p>
            <a:pPr indent="-298450" lvl="0" marL="457200" rtl="0" algn="l">
              <a:spcBef>
                <a:spcPts val="0"/>
              </a:spcBef>
              <a:spcAft>
                <a:spcPts val="0"/>
              </a:spcAft>
              <a:buSzPts val="1100"/>
              <a:buChar char="►"/>
            </a:pPr>
            <a:r>
              <a:rPr lang="en"/>
              <a:t>Price</a:t>
            </a:r>
            <a:endParaRPr/>
          </a:p>
          <a:p>
            <a:pPr indent="-298450" lvl="1" marL="914400" rtl="0" algn="l">
              <a:spcBef>
                <a:spcPts val="0"/>
              </a:spcBef>
              <a:spcAft>
                <a:spcPts val="0"/>
              </a:spcAft>
              <a:buSzPts val="1100"/>
              <a:buChar char="►"/>
            </a:pPr>
            <a:r>
              <a:rPr lang="en"/>
              <a:t>Accuracy:	90.45%</a:t>
            </a:r>
            <a:endParaRPr/>
          </a:p>
          <a:p>
            <a:pPr indent="-298450" lvl="1" marL="914400" rtl="0" algn="l">
              <a:spcBef>
                <a:spcPts val="0"/>
              </a:spcBef>
              <a:spcAft>
                <a:spcPts val="0"/>
              </a:spcAft>
              <a:buSzPts val="1100"/>
              <a:buChar char="►"/>
            </a:pPr>
            <a:r>
              <a:rPr lang="en"/>
              <a:t>Kappa:	33.35%</a:t>
            </a:r>
            <a:endParaRPr/>
          </a:p>
          <a:p>
            <a:pPr indent="-298450" lvl="0" marL="457200" rtl="0" algn="l">
              <a:spcBef>
                <a:spcPts val="0"/>
              </a:spcBef>
              <a:spcAft>
                <a:spcPts val="0"/>
              </a:spcAft>
              <a:buSzPts val="1100"/>
              <a:buChar char="►"/>
            </a:pPr>
            <a:r>
              <a:rPr lang="en"/>
              <a:t>Sentiment</a:t>
            </a:r>
            <a:endParaRPr/>
          </a:p>
          <a:p>
            <a:pPr indent="-298450" lvl="1" marL="914400" rtl="0" algn="l">
              <a:spcBef>
                <a:spcPts val="0"/>
              </a:spcBef>
              <a:spcAft>
                <a:spcPts val="0"/>
              </a:spcAft>
              <a:buSzPts val="1100"/>
              <a:buChar char="►"/>
            </a:pPr>
            <a:r>
              <a:rPr lang="en"/>
              <a:t>Accuracy:	72.4%</a:t>
            </a:r>
            <a:endParaRPr/>
          </a:p>
          <a:p>
            <a:pPr indent="-298450" lvl="1" marL="914400" rtl="0" algn="l">
              <a:spcBef>
                <a:spcPts val="0"/>
              </a:spcBef>
              <a:spcAft>
                <a:spcPts val="0"/>
              </a:spcAft>
              <a:buSzPts val="1100"/>
              <a:buChar char="►"/>
            </a:pPr>
            <a:r>
              <a:rPr lang="en"/>
              <a:t>Kappa:	0%</a:t>
            </a:r>
            <a:endParaRPr/>
          </a:p>
        </p:txBody>
      </p:sp>
      <p:sp>
        <p:nvSpPr>
          <p:cNvPr id="611" name="Google Shape;611;p57"/>
          <p:cNvSpPr txBox="1"/>
          <p:nvPr/>
        </p:nvSpPr>
        <p:spPr>
          <a:xfrm>
            <a:off x="5476738" y="4646650"/>
            <a:ext cx="36603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entury Gothic"/>
                <a:ea typeface="Century Gothic"/>
                <a:cs typeface="Century Gothic"/>
                <a:sym typeface="Century Gothic"/>
              </a:rPr>
              <a:t>Confusion Matrix for Sentiment Prediction</a:t>
            </a:r>
            <a:endParaRPr sz="1000">
              <a:latin typeface="Century Gothic"/>
              <a:ea typeface="Century Gothic"/>
              <a:cs typeface="Century Gothic"/>
              <a:sym typeface="Century Gothic"/>
            </a:endParaRPr>
          </a:p>
        </p:txBody>
      </p:sp>
      <p:pic>
        <p:nvPicPr>
          <p:cNvPr id="612" name="Google Shape;612;p57"/>
          <p:cNvPicPr preferRelativeResize="0"/>
          <p:nvPr/>
        </p:nvPicPr>
        <p:blipFill>
          <a:blip r:embed="rId3">
            <a:alphaModFix/>
          </a:blip>
          <a:stretch>
            <a:fillRect/>
          </a:stretch>
        </p:blipFill>
        <p:spPr>
          <a:xfrm>
            <a:off x="5476750" y="2036545"/>
            <a:ext cx="3582250" cy="26866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58"/>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Models - Bernoulli Naive Bayes</a:t>
            </a:r>
            <a:endParaRPr/>
          </a:p>
        </p:txBody>
      </p:sp>
      <p:sp>
        <p:nvSpPr>
          <p:cNvPr id="618" name="Google Shape;618;p58"/>
          <p:cNvSpPr txBox="1"/>
          <p:nvPr>
            <p:ph idx="1" type="body"/>
          </p:nvPr>
        </p:nvSpPr>
        <p:spPr>
          <a:xfrm>
            <a:off x="866225" y="1952625"/>
            <a:ext cx="4428600" cy="3147000"/>
          </a:xfrm>
          <a:prstGeom prst="rect">
            <a:avLst/>
          </a:prstGeom>
        </p:spPr>
        <p:txBody>
          <a:bodyPr anchorCtr="0" anchor="t" bIns="34275" lIns="68575" spcFirstLastPara="1" rIns="68575" wrap="square" tIns="34275">
            <a:noAutofit/>
          </a:bodyPr>
          <a:lstStyle/>
          <a:p>
            <a:pPr indent="-298450" lvl="0" marL="457200" rtl="0" algn="l">
              <a:spcBef>
                <a:spcPts val="800"/>
              </a:spcBef>
              <a:spcAft>
                <a:spcPts val="0"/>
              </a:spcAft>
              <a:buSzPts val="1100"/>
              <a:buChar char="►"/>
            </a:pPr>
            <a:r>
              <a:rPr lang="en"/>
              <a:t>A Bernoulli Naive Bayes returned the best (and most realistic) results of those tested</a:t>
            </a:r>
            <a:endParaRPr/>
          </a:p>
          <a:p>
            <a:pPr indent="-298450" lvl="0" marL="457200" marR="0" rtl="0" algn="l">
              <a:lnSpc>
                <a:spcPct val="100000"/>
              </a:lnSpc>
              <a:spcBef>
                <a:spcPts val="0"/>
              </a:spcBef>
              <a:spcAft>
                <a:spcPts val="0"/>
              </a:spcAft>
              <a:buClr>
                <a:schemeClr val="accent1"/>
              </a:buClr>
              <a:buSzPts val="1100"/>
              <a:buFont typeface="Noto Sans Symbols"/>
              <a:buChar char="►"/>
            </a:pPr>
            <a:r>
              <a:rPr lang="en"/>
              <a:t>High price accuracy and kappa coefficient</a:t>
            </a:r>
            <a:endParaRPr/>
          </a:p>
          <a:p>
            <a:pPr indent="-298450" lvl="0" marL="457200" rtl="0" algn="l">
              <a:spcBef>
                <a:spcPts val="0"/>
              </a:spcBef>
              <a:spcAft>
                <a:spcPts val="0"/>
              </a:spcAft>
              <a:buSzPts val="1100"/>
              <a:buChar char="►"/>
            </a:pPr>
            <a:r>
              <a:rPr lang="en"/>
              <a:t>High sentiment accuracy and the highest kappa coefficient of the models</a:t>
            </a:r>
            <a:br>
              <a:rPr lang="en"/>
            </a:br>
            <a:endParaRPr/>
          </a:p>
          <a:p>
            <a:pPr indent="-298450" lvl="0" marL="457200" rtl="0" algn="l">
              <a:spcBef>
                <a:spcPts val="0"/>
              </a:spcBef>
              <a:spcAft>
                <a:spcPts val="0"/>
              </a:spcAft>
              <a:buSzPts val="1100"/>
              <a:buChar char="►"/>
            </a:pPr>
            <a:r>
              <a:rPr lang="en"/>
              <a:t>Price</a:t>
            </a:r>
            <a:endParaRPr/>
          </a:p>
          <a:p>
            <a:pPr indent="-298450" lvl="1" marL="914400" rtl="0" algn="l">
              <a:spcBef>
                <a:spcPts val="0"/>
              </a:spcBef>
              <a:spcAft>
                <a:spcPts val="0"/>
              </a:spcAft>
              <a:buSzPts val="1100"/>
              <a:buChar char="►"/>
            </a:pPr>
            <a:r>
              <a:rPr lang="en"/>
              <a:t>Accuracy:	70.67%</a:t>
            </a:r>
            <a:endParaRPr/>
          </a:p>
          <a:p>
            <a:pPr indent="-298450" lvl="1" marL="914400" rtl="0" algn="l">
              <a:spcBef>
                <a:spcPts val="0"/>
              </a:spcBef>
              <a:spcAft>
                <a:spcPts val="0"/>
              </a:spcAft>
              <a:buSzPts val="1100"/>
              <a:buChar char="►"/>
            </a:pPr>
            <a:r>
              <a:rPr lang="en"/>
              <a:t>Kappa:	40.72%</a:t>
            </a:r>
            <a:endParaRPr/>
          </a:p>
          <a:p>
            <a:pPr indent="-298450" lvl="0" marL="457200" rtl="0" algn="l">
              <a:spcBef>
                <a:spcPts val="0"/>
              </a:spcBef>
              <a:spcAft>
                <a:spcPts val="0"/>
              </a:spcAft>
              <a:buSzPts val="1100"/>
              <a:buChar char="►"/>
            </a:pPr>
            <a:r>
              <a:rPr lang="en"/>
              <a:t>Sentiment</a:t>
            </a:r>
            <a:endParaRPr/>
          </a:p>
          <a:p>
            <a:pPr indent="-298450" lvl="1" marL="914400" rtl="0" algn="l">
              <a:spcBef>
                <a:spcPts val="0"/>
              </a:spcBef>
              <a:spcAft>
                <a:spcPts val="0"/>
              </a:spcAft>
              <a:buSzPts val="1100"/>
              <a:buChar char="►"/>
            </a:pPr>
            <a:r>
              <a:rPr lang="en"/>
              <a:t>Accuracy:	87.59%</a:t>
            </a:r>
            <a:endParaRPr/>
          </a:p>
          <a:p>
            <a:pPr indent="-298450" lvl="1" marL="914400" rtl="0" algn="l">
              <a:spcBef>
                <a:spcPts val="0"/>
              </a:spcBef>
              <a:spcAft>
                <a:spcPts val="0"/>
              </a:spcAft>
              <a:buSzPts val="1100"/>
              <a:buChar char="►"/>
            </a:pPr>
            <a:r>
              <a:rPr lang="en"/>
              <a:t>Kappa:	32.36%</a:t>
            </a:r>
            <a:endParaRPr/>
          </a:p>
        </p:txBody>
      </p:sp>
      <p:sp>
        <p:nvSpPr>
          <p:cNvPr id="619" name="Google Shape;619;p58"/>
          <p:cNvSpPr txBox="1"/>
          <p:nvPr/>
        </p:nvSpPr>
        <p:spPr>
          <a:xfrm>
            <a:off x="5281625" y="4725525"/>
            <a:ext cx="36603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entury Gothic"/>
                <a:ea typeface="Century Gothic"/>
                <a:cs typeface="Century Gothic"/>
                <a:sym typeface="Century Gothic"/>
              </a:rPr>
              <a:t>Confusion Matrix for Price Prediction</a:t>
            </a:r>
            <a:endParaRPr sz="1000">
              <a:latin typeface="Century Gothic"/>
              <a:ea typeface="Century Gothic"/>
              <a:cs typeface="Century Gothic"/>
              <a:sym typeface="Century Gothic"/>
            </a:endParaRPr>
          </a:p>
        </p:txBody>
      </p:sp>
      <p:pic>
        <p:nvPicPr>
          <p:cNvPr id="620" name="Google Shape;620;p58"/>
          <p:cNvPicPr preferRelativeResize="0"/>
          <p:nvPr/>
        </p:nvPicPr>
        <p:blipFill>
          <a:blip r:embed="rId3">
            <a:alphaModFix/>
          </a:blip>
          <a:stretch>
            <a:fillRect/>
          </a:stretch>
        </p:blipFill>
        <p:spPr>
          <a:xfrm>
            <a:off x="5397550" y="2067240"/>
            <a:ext cx="3544374" cy="26582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59"/>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Models - Decision Tree</a:t>
            </a:r>
            <a:endParaRPr/>
          </a:p>
        </p:txBody>
      </p:sp>
      <p:sp>
        <p:nvSpPr>
          <p:cNvPr id="626" name="Google Shape;626;p59"/>
          <p:cNvSpPr txBox="1"/>
          <p:nvPr>
            <p:ph idx="1" type="body"/>
          </p:nvPr>
        </p:nvSpPr>
        <p:spPr>
          <a:xfrm>
            <a:off x="866225" y="1952625"/>
            <a:ext cx="4428600" cy="3147000"/>
          </a:xfrm>
          <a:prstGeom prst="rect">
            <a:avLst/>
          </a:prstGeom>
        </p:spPr>
        <p:txBody>
          <a:bodyPr anchorCtr="0" anchor="t" bIns="34275" lIns="68575" spcFirstLastPara="1" rIns="68575" wrap="square" tIns="34275">
            <a:noAutofit/>
          </a:bodyPr>
          <a:lstStyle/>
          <a:p>
            <a:pPr indent="-298450" lvl="0" marL="457200" rtl="0" algn="l">
              <a:spcBef>
                <a:spcPts val="800"/>
              </a:spcBef>
              <a:spcAft>
                <a:spcPts val="0"/>
              </a:spcAft>
              <a:buSzPts val="1100"/>
              <a:buChar char="►"/>
            </a:pPr>
            <a:r>
              <a:rPr lang="en"/>
              <a:t>A basic decision tree classifier was trained</a:t>
            </a:r>
            <a:endParaRPr/>
          </a:p>
          <a:p>
            <a:pPr indent="-298450" lvl="0" marL="457200" marR="0" rtl="0" algn="l">
              <a:lnSpc>
                <a:spcPct val="100000"/>
              </a:lnSpc>
              <a:spcBef>
                <a:spcPts val="0"/>
              </a:spcBef>
              <a:spcAft>
                <a:spcPts val="0"/>
              </a:spcAft>
              <a:buClr>
                <a:schemeClr val="accent1"/>
              </a:buClr>
              <a:buSzPts val="1100"/>
              <a:buFont typeface="Noto Sans Symbols"/>
              <a:buChar char="►"/>
            </a:pPr>
            <a:r>
              <a:rPr lang="en"/>
              <a:t>Similar to the SVC model, there are some issues preventing accurate classification for both sets of data</a:t>
            </a:r>
            <a:br>
              <a:rPr lang="en"/>
            </a:br>
            <a:br>
              <a:rPr lang="en"/>
            </a:br>
            <a:endParaRPr/>
          </a:p>
          <a:p>
            <a:pPr indent="-298450" lvl="0" marL="457200" rtl="0" algn="l">
              <a:spcBef>
                <a:spcPts val="0"/>
              </a:spcBef>
              <a:spcAft>
                <a:spcPts val="0"/>
              </a:spcAft>
              <a:buSzPts val="1100"/>
              <a:buChar char="►"/>
            </a:pPr>
            <a:r>
              <a:rPr lang="en"/>
              <a:t>Price</a:t>
            </a:r>
            <a:endParaRPr/>
          </a:p>
          <a:p>
            <a:pPr indent="-298450" lvl="1" marL="914400" rtl="0" algn="l">
              <a:spcBef>
                <a:spcPts val="0"/>
              </a:spcBef>
              <a:spcAft>
                <a:spcPts val="0"/>
              </a:spcAft>
              <a:buSzPts val="1100"/>
              <a:buChar char="►"/>
            </a:pPr>
            <a:r>
              <a:rPr lang="en"/>
              <a:t>Accuracy:	70.67%</a:t>
            </a:r>
            <a:endParaRPr/>
          </a:p>
          <a:p>
            <a:pPr indent="-298450" lvl="1" marL="914400" rtl="0" algn="l">
              <a:spcBef>
                <a:spcPts val="0"/>
              </a:spcBef>
              <a:spcAft>
                <a:spcPts val="0"/>
              </a:spcAft>
              <a:buSzPts val="1100"/>
              <a:buChar char="►"/>
            </a:pPr>
            <a:r>
              <a:rPr lang="en"/>
              <a:t>Kappa:	3.18%</a:t>
            </a:r>
            <a:endParaRPr/>
          </a:p>
          <a:p>
            <a:pPr indent="-298450" lvl="0" marL="457200" rtl="0" algn="l">
              <a:spcBef>
                <a:spcPts val="0"/>
              </a:spcBef>
              <a:spcAft>
                <a:spcPts val="0"/>
              </a:spcAft>
              <a:buSzPts val="1100"/>
              <a:buChar char="►"/>
            </a:pPr>
            <a:r>
              <a:rPr lang="en"/>
              <a:t>Sentiment</a:t>
            </a:r>
            <a:endParaRPr/>
          </a:p>
          <a:p>
            <a:pPr indent="-298450" lvl="1" marL="914400" rtl="0" algn="l">
              <a:spcBef>
                <a:spcPts val="0"/>
              </a:spcBef>
              <a:spcAft>
                <a:spcPts val="0"/>
              </a:spcAft>
              <a:buSzPts val="1100"/>
              <a:buChar char="►"/>
            </a:pPr>
            <a:r>
              <a:rPr lang="en"/>
              <a:t>Accuracy:	44.44%</a:t>
            </a:r>
            <a:endParaRPr/>
          </a:p>
          <a:p>
            <a:pPr indent="-298450" lvl="1" marL="914400" rtl="0" algn="l">
              <a:spcBef>
                <a:spcPts val="0"/>
              </a:spcBef>
              <a:spcAft>
                <a:spcPts val="0"/>
              </a:spcAft>
              <a:buSzPts val="1100"/>
              <a:buChar char="►"/>
            </a:pPr>
            <a:r>
              <a:rPr lang="en"/>
              <a:t>Kappa:	17.32%</a:t>
            </a:r>
            <a:endParaRPr/>
          </a:p>
        </p:txBody>
      </p:sp>
      <p:sp>
        <p:nvSpPr>
          <p:cNvPr id="627" name="Google Shape;627;p59"/>
          <p:cNvSpPr txBox="1"/>
          <p:nvPr/>
        </p:nvSpPr>
        <p:spPr>
          <a:xfrm>
            <a:off x="5281625" y="4725525"/>
            <a:ext cx="36603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entury Gothic"/>
                <a:ea typeface="Century Gothic"/>
                <a:cs typeface="Century Gothic"/>
                <a:sym typeface="Century Gothic"/>
              </a:rPr>
              <a:t>Confusion Matrix for Price Prediction</a:t>
            </a:r>
            <a:endParaRPr sz="1000">
              <a:latin typeface="Century Gothic"/>
              <a:ea typeface="Century Gothic"/>
              <a:cs typeface="Century Gothic"/>
              <a:sym typeface="Century Gothic"/>
            </a:endParaRPr>
          </a:p>
        </p:txBody>
      </p:sp>
      <p:pic>
        <p:nvPicPr>
          <p:cNvPr id="628" name="Google Shape;628;p59"/>
          <p:cNvPicPr preferRelativeResize="0"/>
          <p:nvPr/>
        </p:nvPicPr>
        <p:blipFill>
          <a:blip r:embed="rId3">
            <a:alphaModFix/>
          </a:blip>
          <a:stretch>
            <a:fillRect/>
          </a:stretch>
        </p:blipFill>
        <p:spPr>
          <a:xfrm>
            <a:off x="5397550" y="2067240"/>
            <a:ext cx="3544374" cy="26582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3"/>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The Dataset</a:t>
            </a:r>
            <a:endParaRPr/>
          </a:p>
        </p:txBody>
      </p:sp>
      <p:sp>
        <p:nvSpPr>
          <p:cNvPr id="325" name="Google Shape;325;p33"/>
          <p:cNvSpPr txBox="1"/>
          <p:nvPr>
            <p:ph idx="1" type="body"/>
          </p:nvPr>
        </p:nvSpPr>
        <p:spPr>
          <a:xfrm>
            <a:off x="866225" y="1952625"/>
            <a:ext cx="7352100" cy="2562300"/>
          </a:xfrm>
          <a:prstGeom prst="rect">
            <a:avLst/>
          </a:prstGeom>
        </p:spPr>
        <p:txBody>
          <a:bodyPr anchorCtr="0" anchor="t" bIns="34275" lIns="68575" spcFirstLastPara="1" rIns="68575" wrap="square" tIns="34275">
            <a:noAutofit/>
          </a:bodyPr>
          <a:lstStyle/>
          <a:p>
            <a:pPr indent="-298450" lvl="0" marL="457200" rtl="0" algn="l">
              <a:lnSpc>
                <a:spcPct val="150000"/>
              </a:lnSpc>
              <a:spcBef>
                <a:spcPts val="800"/>
              </a:spcBef>
              <a:spcAft>
                <a:spcPts val="0"/>
              </a:spcAft>
              <a:buSzPts val="1100"/>
              <a:buChar char="●"/>
            </a:pPr>
            <a:r>
              <a:rPr lang="en"/>
              <a:t>Collected from Kaggle, originally scraped from Whiskey Advocate</a:t>
            </a:r>
            <a:endParaRPr/>
          </a:p>
          <a:p>
            <a:pPr indent="-298450" lvl="1" marL="914400" rtl="0" algn="l">
              <a:lnSpc>
                <a:spcPct val="150000"/>
              </a:lnSpc>
              <a:spcBef>
                <a:spcPts val="0"/>
              </a:spcBef>
              <a:spcAft>
                <a:spcPts val="0"/>
              </a:spcAft>
              <a:buClr>
                <a:srgbClr val="FAC867"/>
              </a:buClr>
              <a:buSzPts val="1100"/>
              <a:buChar char="○"/>
            </a:pPr>
            <a:r>
              <a:rPr lang="en"/>
              <a:t>Source: </a:t>
            </a:r>
            <a:r>
              <a:rPr lang="en" u="sng">
                <a:solidFill>
                  <a:srgbClr val="000000"/>
                </a:solidFill>
                <a:hlinkClick r:id="rId3"/>
              </a:rPr>
              <a:t>http://whiskyadvocate.com/</a:t>
            </a:r>
            <a:endParaRPr>
              <a:solidFill>
                <a:srgbClr val="000000"/>
              </a:solidFill>
            </a:endParaRPr>
          </a:p>
          <a:p>
            <a:pPr indent="-298450" lvl="1" marL="914400" rtl="0" algn="l">
              <a:lnSpc>
                <a:spcPct val="150000"/>
              </a:lnSpc>
              <a:spcBef>
                <a:spcPts val="0"/>
              </a:spcBef>
              <a:spcAft>
                <a:spcPts val="0"/>
              </a:spcAft>
              <a:buClr>
                <a:srgbClr val="FAC867"/>
              </a:buClr>
              <a:buSzPts val="1100"/>
              <a:buChar char="○"/>
            </a:pPr>
            <a:r>
              <a:rPr lang="en"/>
              <a:t>Data: </a:t>
            </a:r>
            <a:r>
              <a:rPr lang="en" u="sng">
                <a:solidFill>
                  <a:srgbClr val="000000"/>
                </a:solidFill>
                <a:hlinkClick r:id="rId4"/>
              </a:rPr>
              <a:t>https://www.kaggle.com/koki25ando/22000-scotch-whisky-reviews</a:t>
            </a:r>
            <a:endParaRPr>
              <a:solidFill>
                <a:srgbClr val="000000"/>
              </a:solidFill>
            </a:endParaRPr>
          </a:p>
          <a:p>
            <a:pPr indent="-298450" lvl="1" marL="914400" rtl="0" algn="l">
              <a:lnSpc>
                <a:spcPct val="150000"/>
              </a:lnSpc>
              <a:spcBef>
                <a:spcPts val="0"/>
              </a:spcBef>
              <a:spcAft>
                <a:spcPts val="0"/>
              </a:spcAft>
              <a:buClr>
                <a:srgbClr val="FAC867"/>
              </a:buClr>
              <a:buSzPts val="1100"/>
              <a:buChar char="○"/>
            </a:pPr>
            <a:r>
              <a:rPr lang="en">
                <a:solidFill>
                  <a:srgbClr val="000000"/>
                </a:solidFill>
              </a:rPr>
              <a:t>Script: </a:t>
            </a:r>
            <a:r>
              <a:rPr lang="en" u="sng">
                <a:solidFill>
                  <a:srgbClr val="000000"/>
                </a:solidFill>
                <a:hlinkClick r:id="rId5"/>
              </a:rPr>
              <a:t>https://github.com/koki25ando/Whisky-Data-Scraping/blob/master/whisky.R</a:t>
            </a:r>
            <a:endParaRPr/>
          </a:p>
          <a:p>
            <a:pPr indent="-298450" lvl="0" marL="457200" rtl="0" algn="l">
              <a:lnSpc>
                <a:spcPct val="150000"/>
              </a:lnSpc>
              <a:spcBef>
                <a:spcPts val="0"/>
              </a:spcBef>
              <a:spcAft>
                <a:spcPts val="0"/>
              </a:spcAft>
              <a:buSzPts val="1100"/>
              <a:buChar char="●"/>
            </a:pPr>
            <a:r>
              <a:rPr lang="en"/>
              <a:t>Requires minimal cleaning and transforming</a:t>
            </a:r>
            <a:endParaRPr/>
          </a:p>
          <a:p>
            <a:pPr indent="-298450" lvl="0" marL="457200" rtl="0" algn="l">
              <a:lnSpc>
                <a:spcPct val="150000"/>
              </a:lnSpc>
              <a:spcBef>
                <a:spcPts val="0"/>
              </a:spcBef>
              <a:spcAft>
                <a:spcPts val="0"/>
              </a:spcAft>
              <a:buSzPts val="1100"/>
              <a:buChar char="●"/>
            </a:pPr>
            <a:r>
              <a:rPr lang="en"/>
              <a:t>Complete enough to begin analysis immediately</a:t>
            </a:r>
            <a:endParaRPr/>
          </a:p>
        </p:txBody>
      </p:sp>
      <p:pic>
        <p:nvPicPr>
          <p:cNvPr id="326" name="Google Shape;326;p33"/>
          <p:cNvPicPr preferRelativeResize="0"/>
          <p:nvPr/>
        </p:nvPicPr>
        <p:blipFill>
          <a:blip r:embed="rId6">
            <a:alphaModFix/>
          </a:blip>
          <a:stretch>
            <a:fillRect/>
          </a:stretch>
        </p:blipFill>
        <p:spPr>
          <a:xfrm>
            <a:off x="1780704" y="3944304"/>
            <a:ext cx="2940550" cy="1031102"/>
          </a:xfrm>
          <a:prstGeom prst="rect">
            <a:avLst/>
          </a:prstGeom>
          <a:noFill/>
          <a:ln>
            <a:noFill/>
          </a:ln>
        </p:spPr>
      </p:pic>
      <p:pic>
        <p:nvPicPr>
          <p:cNvPr id="327" name="Google Shape;327;p33"/>
          <p:cNvPicPr preferRelativeResize="0"/>
          <p:nvPr/>
        </p:nvPicPr>
        <p:blipFill>
          <a:blip r:embed="rId7">
            <a:alphaModFix/>
          </a:blip>
          <a:stretch>
            <a:fillRect/>
          </a:stretch>
        </p:blipFill>
        <p:spPr>
          <a:xfrm>
            <a:off x="5873950" y="3183050"/>
            <a:ext cx="3105674" cy="19604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60"/>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Most Important Words</a:t>
            </a:r>
            <a:endParaRPr/>
          </a:p>
        </p:txBody>
      </p:sp>
      <p:pic>
        <p:nvPicPr>
          <p:cNvPr id="634" name="Google Shape;634;p60"/>
          <p:cNvPicPr preferRelativeResize="0"/>
          <p:nvPr/>
        </p:nvPicPr>
        <p:blipFill>
          <a:blip r:embed="rId3">
            <a:alphaModFix/>
          </a:blip>
          <a:stretch>
            <a:fillRect/>
          </a:stretch>
        </p:blipFill>
        <p:spPr>
          <a:xfrm>
            <a:off x="155254" y="1776700"/>
            <a:ext cx="8484647" cy="3056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61"/>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Conclusions</a:t>
            </a:r>
            <a:endParaRPr/>
          </a:p>
        </p:txBody>
      </p:sp>
      <p:sp>
        <p:nvSpPr>
          <p:cNvPr id="640" name="Google Shape;640;p61"/>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298450" lvl="0" marL="457200" rtl="0" algn="l">
              <a:spcBef>
                <a:spcPts val="800"/>
              </a:spcBef>
              <a:spcAft>
                <a:spcPts val="0"/>
              </a:spcAft>
              <a:buSzPts val="1100"/>
              <a:buChar char="►"/>
            </a:pPr>
            <a:r>
              <a:rPr lang="en"/>
              <a:t>There is a large amount of subjectivity in the reviews.</a:t>
            </a:r>
            <a:endParaRPr/>
          </a:p>
          <a:p>
            <a:pPr indent="-298450" lvl="0" marL="457200" rtl="0" algn="l">
              <a:spcBef>
                <a:spcPts val="0"/>
              </a:spcBef>
              <a:spcAft>
                <a:spcPts val="0"/>
              </a:spcAft>
              <a:buSzPts val="1100"/>
              <a:buChar char="►"/>
            </a:pPr>
            <a:r>
              <a:rPr lang="en"/>
              <a:t>A Model can be made to predict the score of a review based on the sentiment of the review</a:t>
            </a:r>
            <a:endParaRPr/>
          </a:p>
          <a:p>
            <a:pPr indent="-298450" lvl="0" marL="457200" rtl="0" algn="l">
              <a:spcBef>
                <a:spcPts val="0"/>
              </a:spcBef>
              <a:spcAft>
                <a:spcPts val="0"/>
              </a:spcAft>
              <a:buSzPts val="1100"/>
              <a:buChar char="►"/>
            </a:pPr>
            <a:r>
              <a:rPr lang="en"/>
              <a:t>Based on the most impactful words, it appears that lower scores come from more critical reviewers and positive reviews come from more casual reviewers.</a:t>
            </a:r>
            <a:endParaRPr/>
          </a:p>
          <a:p>
            <a:pPr indent="-298450" lvl="0" marL="457200" rtl="0" algn="l">
              <a:spcBef>
                <a:spcPts val="0"/>
              </a:spcBef>
              <a:spcAft>
                <a:spcPts val="0"/>
              </a:spcAft>
              <a:buSzPts val="1100"/>
              <a:buChar char="►"/>
            </a:pPr>
            <a:r>
              <a:rPr lang="en">
                <a:solidFill>
                  <a:schemeClr val="dk1"/>
                </a:solidFill>
              </a:rPr>
              <a:t>The document clustering brought to light common focus areas of the reviews that were also apparent in the Word Cloud.   Items such as finish, scent, smoke, and fruit were shared and drivers of sentiment.</a:t>
            </a:r>
            <a:endParaRPr/>
          </a:p>
          <a:p>
            <a:pPr indent="-298450" lvl="0" marL="457200" rtl="0" algn="l">
              <a:spcBef>
                <a:spcPts val="0"/>
              </a:spcBef>
              <a:spcAft>
                <a:spcPts val="0"/>
              </a:spcAft>
              <a:buSzPts val="1100"/>
              <a:buChar char="►"/>
            </a:pPr>
            <a:r>
              <a:rPr lang="en"/>
              <a:t>LDA Topic analysis shows the different points of emphasis for each reviewer. </a:t>
            </a:r>
            <a:endParaRPr/>
          </a:p>
          <a:p>
            <a:pPr indent="0" lvl="0" marL="457200" rtl="0" algn="l">
              <a:spcBef>
                <a:spcPts val="800"/>
              </a:spcBef>
              <a:spcAft>
                <a:spcPts val="0"/>
              </a:spcAft>
              <a:buNone/>
            </a:pPr>
            <a:r>
              <a:t/>
            </a:r>
            <a:endParaRPr/>
          </a:p>
          <a:p>
            <a:pPr indent="0" lvl="0" marL="457200" rtl="0" algn="l">
              <a:spcBef>
                <a:spcPts val="8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62"/>
          <p:cNvSpPr txBox="1"/>
          <p:nvPr>
            <p:ph type="title"/>
          </p:nvPr>
        </p:nvSpPr>
        <p:spPr>
          <a:xfrm>
            <a:off x="866216" y="1803358"/>
            <a:ext cx="6619200" cy="1341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4800"/>
              <a:t>Questions?</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4"/>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The Data</a:t>
            </a:r>
            <a:endParaRPr/>
          </a:p>
        </p:txBody>
      </p:sp>
      <p:sp>
        <p:nvSpPr>
          <p:cNvPr id="333" name="Google Shape;333;p34"/>
          <p:cNvSpPr txBox="1"/>
          <p:nvPr>
            <p:ph idx="1" type="body"/>
          </p:nvPr>
        </p:nvSpPr>
        <p:spPr>
          <a:xfrm>
            <a:off x="511052" y="1718475"/>
            <a:ext cx="8121900" cy="3124800"/>
          </a:xfrm>
          <a:prstGeom prst="rect">
            <a:avLst/>
          </a:prstGeom>
        </p:spPr>
        <p:txBody>
          <a:bodyPr anchorCtr="0" anchor="t" bIns="34275" lIns="68575" spcFirstLastPara="1" rIns="68575" wrap="square" tIns="34275">
            <a:noAutofit/>
          </a:bodyPr>
          <a:lstStyle/>
          <a:p>
            <a:pPr indent="-317500" lvl="0" marL="457200" rtl="0" algn="l">
              <a:spcBef>
                <a:spcPts val="0"/>
              </a:spcBef>
              <a:spcAft>
                <a:spcPts val="0"/>
              </a:spcAft>
              <a:buClr>
                <a:schemeClr val="dk1"/>
              </a:buClr>
              <a:buSzPts val="1400"/>
              <a:buFont typeface="Century Gothic"/>
              <a:buChar char="●"/>
            </a:pPr>
            <a:r>
              <a:rPr lang="en">
                <a:solidFill>
                  <a:schemeClr val="dk1"/>
                </a:solidFill>
              </a:rPr>
              <a:t>Contains 2,247 rows, 6 features</a:t>
            </a:r>
            <a:endParaRPr>
              <a:solidFill>
                <a:schemeClr val="dk1"/>
              </a:solidFill>
            </a:endParaRPr>
          </a:p>
          <a:p>
            <a:pPr indent="-317500" lvl="1" marL="914400" rtl="0" algn="l">
              <a:spcBef>
                <a:spcPts val="0"/>
              </a:spcBef>
              <a:spcAft>
                <a:spcPts val="0"/>
              </a:spcAft>
              <a:buClr>
                <a:schemeClr val="dk1"/>
              </a:buClr>
              <a:buSzPts val="1400"/>
              <a:buFont typeface="Century Gothic"/>
              <a:buChar char="○"/>
            </a:pPr>
            <a:r>
              <a:rPr lang="en" sz="1400">
                <a:solidFill>
                  <a:schemeClr val="dk1"/>
                </a:solidFill>
              </a:rPr>
              <a:t>Name of Scotch</a:t>
            </a:r>
            <a:endParaRPr sz="1400">
              <a:solidFill>
                <a:schemeClr val="dk1"/>
              </a:solidFill>
            </a:endParaRPr>
          </a:p>
          <a:p>
            <a:pPr indent="-317500" lvl="2" marL="1371600" rtl="0" algn="l">
              <a:spcBef>
                <a:spcPts val="0"/>
              </a:spcBef>
              <a:spcAft>
                <a:spcPts val="0"/>
              </a:spcAft>
              <a:buClr>
                <a:schemeClr val="dk1"/>
              </a:buClr>
              <a:buSzPts val="1400"/>
              <a:buFont typeface="Century Gothic"/>
              <a:buChar char="■"/>
            </a:pPr>
            <a:r>
              <a:rPr lang="en" sz="1400">
                <a:solidFill>
                  <a:schemeClr val="dk1"/>
                </a:solidFill>
              </a:rPr>
              <a:t>Some names have distilled year and ABV</a:t>
            </a:r>
            <a:endParaRPr sz="1400">
              <a:solidFill>
                <a:schemeClr val="dk1"/>
              </a:solidFill>
            </a:endParaRPr>
          </a:p>
          <a:p>
            <a:pPr indent="-317500" lvl="1" marL="914400" rtl="0" algn="l">
              <a:spcBef>
                <a:spcPts val="0"/>
              </a:spcBef>
              <a:spcAft>
                <a:spcPts val="0"/>
              </a:spcAft>
              <a:buClr>
                <a:schemeClr val="dk1"/>
              </a:buClr>
              <a:buSzPts val="1400"/>
              <a:buFont typeface="Century Gothic"/>
              <a:buChar char="○"/>
            </a:pPr>
            <a:r>
              <a:rPr lang="en" sz="1400">
                <a:solidFill>
                  <a:schemeClr val="dk1"/>
                </a:solidFill>
              </a:rPr>
              <a:t>Category</a:t>
            </a:r>
            <a:endParaRPr sz="1400">
              <a:solidFill>
                <a:schemeClr val="dk1"/>
              </a:solidFill>
            </a:endParaRPr>
          </a:p>
          <a:p>
            <a:pPr indent="-317500" lvl="2" marL="1371600" rtl="0" algn="l">
              <a:spcBef>
                <a:spcPts val="0"/>
              </a:spcBef>
              <a:spcAft>
                <a:spcPts val="0"/>
              </a:spcAft>
              <a:buClr>
                <a:schemeClr val="dk1"/>
              </a:buClr>
              <a:buSzPts val="1400"/>
              <a:buFont typeface="Century Gothic"/>
              <a:buChar char="■"/>
            </a:pPr>
            <a:r>
              <a:rPr lang="en" sz="1400">
                <a:solidFill>
                  <a:schemeClr val="dk1"/>
                </a:solidFill>
              </a:rPr>
              <a:t>Blended, Single Malt, Blended Malt, Single Grain, Grain.</a:t>
            </a:r>
            <a:endParaRPr sz="1400">
              <a:solidFill>
                <a:schemeClr val="dk1"/>
              </a:solidFill>
            </a:endParaRPr>
          </a:p>
          <a:p>
            <a:pPr indent="-317500" lvl="1" marL="914400" rtl="0" algn="l">
              <a:spcBef>
                <a:spcPts val="0"/>
              </a:spcBef>
              <a:spcAft>
                <a:spcPts val="0"/>
              </a:spcAft>
              <a:buClr>
                <a:schemeClr val="dk1"/>
              </a:buClr>
              <a:buSzPts val="1400"/>
              <a:buFont typeface="Century Gothic"/>
              <a:buChar char="○"/>
            </a:pPr>
            <a:r>
              <a:rPr lang="en" sz="1400">
                <a:solidFill>
                  <a:schemeClr val="dk1"/>
                </a:solidFill>
              </a:rPr>
              <a:t>Review Score</a:t>
            </a:r>
            <a:endParaRPr sz="1400">
              <a:solidFill>
                <a:schemeClr val="dk1"/>
              </a:solidFill>
            </a:endParaRPr>
          </a:p>
          <a:p>
            <a:pPr indent="-317500" lvl="2" marL="1371600" rtl="0" algn="l">
              <a:spcBef>
                <a:spcPts val="0"/>
              </a:spcBef>
              <a:spcAft>
                <a:spcPts val="0"/>
              </a:spcAft>
              <a:buClr>
                <a:schemeClr val="dk1"/>
              </a:buClr>
              <a:buSzPts val="1400"/>
              <a:buFont typeface="Century Gothic"/>
              <a:buChar char="■"/>
            </a:pPr>
            <a:r>
              <a:rPr lang="en" sz="1400">
                <a:solidFill>
                  <a:schemeClr val="dk1"/>
                </a:solidFill>
              </a:rPr>
              <a:t>Min = 63, Max = 97</a:t>
            </a:r>
            <a:endParaRPr sz="1400">
              <a:solidFill>
                <a:schemeClr val="dk1"/>
              </a:solidFill>
            </a:endParaRPr>
          </a:p>
          <a:p>
            <a:pPr indent="-317500" lvl="1" marL="914400" rtl="0" algn="l">
              <a:spcBef>
                <a:spcPts val="0"/>
              </a:spcBef>
              <a:spcAft>
                <a:spcPts val="0"/>
              </a:spcAft>
              <a:buClr>
                <a:schemeClr val="dk1"/>
              </a:buClr>
              <a:buSzPts val="1400"/>
              <a:buFont typeface="Century Gothic"/>
              <a:buChar char="○"/>
            </a:pPr>
            <a:r>
              <a:rPr lang="en" sz="1400">
                <a:solidFill>
                  <a:schemeClr val="dk1"/>
                </a:solidFill>
              </a:rPr>
              <a:t>Price</a:t>
            </a:r>
            <a:endParaRPr sz="1400">
              <a:solidFill>
                <a:schemeClr val="dk1"/>
              </a:solidFill>
            </a:endParaRPr>
          </a:p>
          <a:p>
            <a:pPr indent="-317500" lvl="2" marL="1371600" rtl="0" algn="l">
              <a:spcBef>
                <a:spcPts val="0"/>
              </a:spcBef>
              <a:spcAft>
                <a:spcPts val="0"/>
              </a:spcAft>
              <a:buClr>
                <a:schemeClr val="dk1"/>
              </a:buClr>
              <a:buSzPts val="1400"/>
              <a:buFont typeface="Arial"/>
              <a:buChar char="■"/>
            </a:pPr>
            <a:r>
              <a:rPr lang="en" sz="1400">
                <a:solidFill>
                  <a:schemeClr val="dk1"/>
                </a:solidFill>
              </a:rPr>
              <a:t>Mixed, some integers some floats</a:t>
            </a:r>
            <a:endParaRPr sz="1400">
              <a:solidFill>
                <a:schemeClr val="dk1"/>
              </a:solidFill>
            </a:endParaRPr>
          </a:p>
          <a:p>
            <a:pPr indent="-317500" lvl="1" marL="914400" rtl="0" algn="l">
              <a:spcBef>
                <a:spcPts val="0"/>
              </a:spcBef>
              <a:spcAft>
                <a:spcPts val="0"/>
              </a:spcAft>
              <a:buClr>
                <a:schemeClr val="dk1"/>
              </a:buClr>
              <a:buSzPts val="1400"/>
              <a:buFont typeface="Century Gothic"/>
              <a:buChar char="○"/>
            </a:pPr>
            <a:r>
              <a:rPr lang="en" sz="1400">
                <a:solidFill>
                  <a:schemeClr val="dk1"/>
                </a:solidFill>
              </a:rPr>
              <a:t>Currency</a:t>
            </a:r>
            <a:endParaRPr sz="1400">
              <a:solidFill>
                <a:schemeClr val="dk1"/>
              </a:solidFill>
            </a:endParaRPr>
          </a:p>
          <a:p>
            <a:pPr indent="-317500" lvl="2" marL="1371600" rtl="0" algn="l">
              <a:spcBef>
                <a:spcPts val="0"/>
              </a:spcBef>
              <a:spcAft>
                <a:spcPts val="0"/>
              </a:spcAft>
              <a:buClr>
                <a:schemeClr val="dk1"/>
              </a:buClr>
              <a:buSzPts val="1400"/>
              <a:buFont typeface="Arial"/>
              <a:buChar char="■"/>
            </a:pPr>
            <a:r>
              <a:rPr lang="en" sz="1400">
                <a:solidFill>
                  <a:schemeClr val="dk1"/>
                </a:solidFill>
              </a:rPr>
              <a:t>All values are set to “$”</a:t>
            </a:r>
            <a:endParaRPr sz="1400">
              <a:solidFill>
                <a:schemeClr val="dk1"/>
              </a:solidFill>
            </a:endParaRPr>
          </a:p>
          <a:p>
            <a:pPr indent="-317500" lvl="1" marL="914400" rtl="0" algn="l">
              <a:spcBef>
                <a:spcPts val="0"/>
              </a:spcBef>
              <a:spcAft>
                <a:spcPts val="0"/>
              </a:spcAft>
              <a:buClr>
                <a:schemeClr val="dk1"/>
              </a:buClr>
              <a:buSzPts val="1400"/>
              <a:buFont typeface="Century Gothic"/>
              <a:buChar char="○"/>
            </a:pPr>
            <a:r>
              <a:rPr lang="en" sz="1400">
                <a:solidFill>
                  <a:schemeClr val="dk1"/>
                </a:solidFill>
              </a:rPr>
              <a:t>Description</a:t>
            </a:r>
            <a:endParaRPr sz="1400">
              <a:solidFill>
                <a:schemeClr val="dk1"/>
              </a:solidFill>
            </a:endParaRPr>
          </a:p>
          <a:p>
            <a:pPr indent="-317500" lvl="2" marL="1371600" rtl="0" algn="l">
              <a:spcBef>
                <a:spcPts val="0"/>
              </a:spcBef>
              <a:spcAft>
                <a:spcPts val="0"/>
              </a:spcAft>
              <a:buClr>
                <a:schemeClr val="dk1"/>
              </a:buClr>
              <a:buSzPts val="1400"/>
              <a:buFont typeface="Arial"/>
              <a:buChar char="■"/>
            </a:pPr>
            <a:r>
              <a:rPr lang="en" sz="1400">
                <a:solidFill>
                  <a:schemeClr val="dk1"/>
                </a:solidFill>
              </a:rPr>
              <a:t>Magnificently powerful and intense. Caramels, dried peats, elegant cigar smoke, seeds scraped from vanilla beans, brand new pencils, peppercorn, coriander seeds, and star anise make for a deeply satisfying nosing ….</a:t>
            </a:r>
            <a:endParaRPr>
              <a:solidFill>
                <a:schemeClr val="dk1"/>
              </a:solidFill>
            </a:endParaRPr>
          </a:p>
        </p:txBody>
      </p:sp>
      <p:pic>
        <p:nvPicPr>
          <p:cNvPr id="334" name="Google Shape;334;p34"/>
          <p:cNvPicPr preferRelativeResize="0"/>
          <p:nvPr/>
        </p:nvPicPr>
        <p:blipFill>
          <a:blip r:embed="rId3">
            <a:alphaModFix/>
          </a:blip>
          <a:stretch>
            <a:fillRect/>
          </a:stretch>
        </p:blipFill>
        <p:spPr>
          <a:xfrm>
            <a:off x="7509876" y="1718475"/>
            <a:ext cx="1294775" cy="2383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Cleaning - Attributes</a:t>
            </a:r>
            <a:endParaRPr/>
          </a:p>
        </p:txBody>
      </p:sp>
      <p:sp>
        <p:nvSpPr>
          <p:cNvPr id="340" name="Google Shape;340;p35"/>
          <p:cNvSpPr txBox="1"/>
          <p:nvPr>
            <p:ph idx="1" type="body"/>
          </p:nvPr>
        </p:nvSpPr>
        <p:spPr>
          <a:xfrm>
            <a:off x="662516" y="1848649"/>
            <a:ext cx="2346900" cy="43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800">
                <a:solidFill>
                  <a:schemeClr val="accent1"/>
                </a:solidFill>
              </a:rPr>
              <a:t>Initial Cleaning</a:t>
            </a:r>
            <a:endParaRPr/>
          </a:p>
        </p:txBody>
      </p:sp>
      <p:sp>
        <p:nvSpPr>
          <p:cNvPr id="341" name="Google Shape;341;p35"/>
          <p:cNvSpPr txBox="1"/>
          <p:nvPr>
            <p:ph idx="4294967295" type="body"/>
          </p:nvPr>
        </p:nvSpPr>
        <p:spPr>
          <a:xfrm>
            <a:off x="703350" y="2280950"/>
            <a:ext cx="7457700" cy="2129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sz="1000"/>
              <a:t>The </a:t>
            </a:r>
            <a:r>
              <a:rPr b="1" lang="en" sz="1000">
                <a:solidFill>
                  <a:schemeClr val="accent1"/>
                </a:solidFill>
              </a:rPr>
              <a:t>Price</a:t>
            </a:r>
            <a:r>
              <a:rPr lang="en" sz="1000"/>
              <a:t> column within the dataset contained strings, as well as different units of price quantification:</a:t>
            </a:r>
            <a:endParaRPr/>
          </a:p>
        </p:txBody>
      </p:sp>
      <p:pic>
        <p:nvPicPr>
          <p:cNvPr id="342" name="Google Shape;342;p35"/>
          <p:cNvPicPr preferRelativeResize="0"/>
          <p:nvPr/>
        </p:nvPicPr>
        <p:blipFill>
          <a:blip r:embed="rId3">
            <a:alphaModFix/>
          </a:blip>
          <a:stretch>
            <a:fillRect/>
          </a:stretch>
        </p:blipFill>
        <p:spPr>
          <a:xfrm>
            <a:off x="495325" y="2872350"/>
            <a:ext cx="4362450" cy="1200150"/>
          </a:xfrm>
          <a:prstGeom prst="rect">
            <a:avLst/>
          </a:prstGeom>
          <a:noFill/>
          <a:ln>
            <a:noFill/>
          </a:ln>
        </p:spPr>
      </p:pic>
      <p:cxnSp>
        <p:nvCxnSpPr>
          <p:cNvPr id="343" name="Google Shape;343;p35"/>
          <p:cNvCxnSpPr/>
          <p:nvPr/>
        </p:nvCxnSpPr>
        <p:spPr>
          <a:xfrm rot="10800000">
            <a:off x="4060775" y="3651225"/>
            <a:ext cx="1361400" cy="0"/>
          </a:xfrm>
          <a:prstGeom prst="straightConnector1">
            <a:avLst/>
          </a:prstGeom>
          <a:noFill/>
          <a:ln cap="flat" cmpd="sng" w="9525">
            <a:solidFill>
              <a:schemeClr val="dk2"/>
            </a:solidFill>
            <a:prstDash val="solid"/>
            <a:round/>
            <a:headEnd len="med" w="med" type="none"/>
            <a:tailEnd len="med" w="med" type="triangle"/>
          </a:ln>
        </p:spPr>
      </p:cxnSp>
      <p:sp>
        <p:nvSpPr>
          <p:cNvPr id="344" name="Google Shape;344;p35"/>
          <p:cNvSpPr txBox="1"/>
          <p:nvPr/>
        </p:nvSpPr>
        <p:spPr>
          <a:xfrm>
            <a:off x="5390325" y="2685225"/>
            <a:ext cx="3399900" cy="1574400"/>
          </a:xfrm>
          <a:prstGeom prst="rect">
            <a:avLst/>
          </a:prstGeom>
          <a:noFill/>
          <a:ln>
            <a:noFill/>
          </a:ln>
        </p:spPr>
        <p:txBody>
          <a:bodyPr anchorCtr="0" anchor="t" bIns="91425" lIns="91425" spcFirstLastPara="1" rIns="91425" wrap="square" tIns="91425">
            <a:noAutofit/>
          </a:bodyPr>
          <a:lstStyle/>
          <a:p>
            <a:pPr indent="-292100" lvl="0" marL="457200" rtl="0" algn="l">
              <a:spcBef>
                <a:spcPts val="800"/>
              </a:spcBef>
              <a:spcAft>
                <a:spcPts val="0"/>
              </a:spcAft>
              <a:buClr>
                <a:srgbClr val="3F3F3F"/>
              </a:buClr>
              <a:buSzPts val="1000"/>
              <a:buFont typeface="Century Gothic"/>
              <a:buChar char="●"/>
            </a:pPr>
            <a:r>
              <a:rPr lang="en" sz="1000">
                <a:solidFill>
                  <a:srgbClr val="3F3F3F"/>
                </a:solidFill>
                <a:latin typeface="Century Gothic"/>
                <a:ea typeface="Century Gothic"/>
                <a:cs typeface="Century Gothic"/>
                <a:sym typeface="Century Gothic"/>
              </a:rPr>
              <a:t>Certain cases were non-numeric and required scrubbing of </a:t>
            </a:r>
            <a:r>
              <a:rPr lang="en" sz="1000">
                <a:solidFill>
                  <a:schemeClr val="accent1"/>
                </a:solidFill>
                <a:latin typeface="Century Gothic"/>
                <a:ea typeface="Century Gothic"/>
                <a:cs typeface="Century Gothic"/>
                <a:sym typeface="Century Gothic"/>
              </a:rPr>
              <a:t>commas, dollar signs, and other text features.</a:t>
            </a:r>
            <a:endParaRPr sz="1000">
              <a:solidFill>
                <a:schemeClr val="accent1"/>
              </a:solidFill>
              <a:latin typeface="Century Gothic"/>
              <a:ea typeface="Century Gothic"/>
              <a:cs typeface="Century Gothic"/>
              <a:sym typeface="Century Gothic"/>
            </a:endParaRPr>
          </a:p>
          <a:p>
            <a:pPr indent="0" lvl="0" marL="457200" rtl="0" algn="l">
              <a:spcBef>
                <a:spcPts val="800"/>
              </a:spcBef>
              <a:spcAft>
                <a:spcPts val="0"/>
              </a:spcAft>
              <a:buNone/>
            </a:pPr>
            <a:r>
              <a:t/>
            </a:r>
            <a:endParaRPr sz="1000">
              <a:solidFill>
                <a:srgbClr val="3F3F3F"/>
              </a:solidFill>
              <a:latin typeface="Century Gothic"/>
              <a:ea typeface="Century Gothic"/>
              <a:cs typeface="Century Gothic"/>
              <a:sym typeface="Century Gothic"/>
            </a:endParaRPr>
          </a:p>
          <a:p>
            <a:pPr indent="-292100" lvl="0" marL="457200" rtl="0" algn="l">
              <a:spcBef>
                <a:spcPts val="800"/>
              </a:spcBef>
              <a:spcAft>
                <a:spcPts val="0"/>
              </a:spcAft>
              <a:buClr>
                <a:srgbClr val="3F3F3F"/>
              </a:buClr>
              <a:buSzPts val="1000"/>
              <a:buFont typeface="Century Gothic"/>
              <a:buChar char="●"/>
            </a:pPr>
            <a:r>
              <a:rPr lang="en" sz="1000">
                <a:solidFill>
                  <a:srgbClr val="3F3F3F"/>
                </a:solidFill>
                <a:latin typeface="Century Gothic"/>
                <a:ea typeface="Century Gothic"/>
                <a:cs typeface="Century Gothic"/>
                <a:sym typeface="Century Gothic"/>
              </a:rPr>
              <a:t>Some also required </a:t>
            </a:r>
            <a:r>
              <a:rPr lang="en" sz="1000">
                <a:solidFill>
                  <a:schemeClr val="accent1"/>
                </a:solidFill>
                <a:latin typeface="Century Gothic"/>
                <a:ea typeface="Century Gothic"/>
                <a:cs typeface="Century Gothic"/>
                <a:sym typeface="Century Gothic"/>
              </a:rPr>
              <a:t>“recalculation”</a:t>
            </a:r>
            <a:r>
              <a:rPr lang="en" sz="1000">
                <a:solidFill>
                  <a:srgbClr val="3F3F3F"/>
                </a:solidFill>
                <a:latin typeface="Century Gothic"/>
                <a:ea typeface="Century Gothic"/>
                <a:cs typeface="Century Gothic"/>
                <a:sym typeface="Century Gothic"/>
              </a:rPr>
              <a:t> such as </a:t>
            </a:r>
            <a:r>
              <a:rPr lang="en" sz="1000">
                <a:solidFill>
                  <a:schemeClr val="accent1"/>
                </a:solidFill>
                <a:latin typeface="Century Gothic"/>
                <a:ea typeface="Century Gothic"/>
                <a:cs typeface="Century Gothic"/>
                <a:sym typeface="Century Gothic"/>
              </a:rPr>
              <a:t>60,000/set </a:t>
            </a:r>
            <a:r>
              <a:rPr lang="en" sz="1000">
                <a:solidFill>
                  <a:srgbClr val="3F3F3F"/>
                </a:solidFill>
                <a:latin typeface="Century Gothic"/>
                <a:ea typeface="Century Gothic"/>
                <a:cs typeface="Century Gothic"/>
                <a:sym typeface="Century Gothic"/>
              </a:rPr>
              <a:t>(chosen to be divided by 4 as the first example suggested).</a:t>
            </a:r>
            <a:endParaRPr sz="1000">
              <a:solidFill>
                <a:srgbClr val="3F3F3F"/>
              </a:solidFill>
              <a:latin typeface="Century Gothic"/>
              <a:ea typeface="Century Gothic"/>
              <a:cs typeface="Century Gothic"/>
              <a:sym typeface="Century Gothic"/>
            </a:endParaRPr>
          </a:p>
          <a:p>
            <a:pPr indent="0" lvl="0" marL="457200" rtl="0" algn="l">
              <a:spcBef>
                <a:spcPts val="800"/>
              </a:spcBef>
              <a:spcAft>
                <a:spcPts val="0"/>
              </a:spcAft>
              <a:buNone/>
            </a:pPr>
            <a:r>
              <a:t/>
            </a:r>
            <a:endParaRPr sz="1000">
              <a:solidFill>
                <a:srgbClr val="3F3F3F"/>
              </a:solidFill>
              <a:latin typeface="Century Gothic"/>
              <a:ea typeface="Century Gothic"/>
              <a:cs typeface="Century Gothic"/>
              <a:sym typeface="Century Gothic"/>
            </a:endParaRPr>
          </a:p>
          <a:p>
            <a:pPr indent="0" lvl="0" marL="0" rtl="0" algn="l">
              <a:spcBef>
                <a:spcPts val="800"/>
              </a:spcBef>
              <a:spcAft>
                <a:spcPts val="0"/>
              </a:spcAft>
              <a:buNone/>
            </a:pPr>
            <a:r>
              <a:t/>
            </a:r>
            <a:endParaRPr sz="1000">
              <a:solidFill>
                <a:srgbClr val="3F3F3F"/>
              </a:solidFill>
              <a:latin typeface="Century Gothic"/>
              <a:ea typeface="Century Gothic"/>
              <a:cs typeface="Century Gothic"/>
              <a:sym typeface="Century Gothic"/>
            </a:endParaRPr>
          </a:p>
          <a:p>
            <a:pPr indent="0" lvl="0" marL="0" rtl="0" algn="l">
              <a:spcBef>
                <a:spcPts val="800"/>
              </a:spcBef>
              <a:spcAft>
                <a:spcPts val="0"/>
              </a:spcAft>
              <a:buNone/>
            </a:pPr>
            <a:r>
              <a:t/>
            </a:r>
            <a:endParaRPr sz="1000">
              <a:solidFill>
                <a:srgbClr val="3F3F3F"/>
              </a:solidFill>
              <a:latin typeface="Century Gothic"/>
              <a:ea typeface="Century Gothic"/>
              <a:cs typeface="Century Gothic"/>
              <a:sym typeface="Century Gothic"/>
            </a:endParaRPr>
          </a:p>
        </p:txBody>
      </p:sp>
      <p:sp>
        <p:nvSpPr>
          <p:cNvPr id="345" name="Google Shape;345;p35"/>
          <p:cNvSpPr txBox="1"/>
          <p:nvPr>
            <p:ph idx="1" type="body"/>
          </p:nvPr>
        </p:nvSpPr>
        <p:spPr>
          <a:xfrm>
            <a:off x="528200" y="4410650"/>
            <a:ext cx="8214300" cy="43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rgbClr val="000000"/>
                </a:solidFill>
              </a:rPr>
              <a:t>Cleaning was performed using</a:t>
            </a:r>
            <a:r>
              <a:rPr lang="en">
                <a:solidFill>
                  <a:schemeClr val="accent1"/>
                </a:solidFill>
              </a:rPr>
              <a:t> </a:t>
            </a:r>
            <a:r>
              <a:rPr b="1" lang="en">
                <a:solidFill>
                  <a:schemeClr val="accent1"/>
                </a:solidFill>
              </a:rPr>
              <a:t>regular expressions </a:t>
            </a:r>
            <a:r>
              <a:rPr lang="en">
                <a:solidFill>
                  <a:srgbClr val="000000"/>
                </a:solidFill>
              </a:rPr>
              <a:t>and column was converted to</a:t>
            </a:r>
            <a:r>
              <a:rPr lang="en">
                <a:solidFill>
                  <a:schemeClr val="accent1"/>
                </a:solidFill>
              </a:rPr>
              <a:t> numeric</a:t>
            </a:r>
            <a:r>
              <a:rPr lang="en">
                <a:solidFill>
                  <a:srgbClr val="000000"/>
                </a:solidFill>
              </a:rPr>
              <a:t>.</a:t>
            </a:r>
            <a:r>
              <a:rPr lang="en" sz="1800">
                <a:solidFill>
                  <a:srgbClr val="000000"/>
                </a:solidFill>
              </a:rPr>
              <a:t> </a:t>
            </a:r>
            <a:endParaRPr>
              <a:solidFill>
                <a:srgbClr val="000000"/>
              </a:solidFill>
            </a:endParaRPr>
          </a:p>
        </p:txBody>
      </p:sp>
      <p:pic>
        <p:nvPicPr>
          <p:cNvPr id="346" name="Google Shape;346;p35"/>
          <p:cNvPicPr preferRelativeResize="0"/>
          <p:nvPr/>
        </p:nvPicPr>
        <p:blipFill>
          <a:blip r:embed="rId4">
            <a:alphaModFix/>
          </a:blip>
          <a:stretch>
            <a:fillRect/>
          </a:stretch>
        </p:blipFill>
        <p:spPr>
          <a:xfrm>
            <a:off x="7839900" y="1551149"/>
            <a:ext cx="950323" cy="1200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6"/>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Cleaning - Text</a:t>
            </a:r>
            <a:endParaRPr/>
          </a:p>
        </p:txBody>
      </p:sp>
      <p:sp>
        <p:nvSpPr>
          <p:cNvPr id="352" name="Google Shape;352;p36"/>
          <p:cNvSpPr txBox="1"/>
          <p:nvPr>
            <p:ph idx="1" type="body"/>
          </p:nvPr>
        </p:nvSpPr>
        <p:spPr>
          <a:xfrm>
            <a:off x="298675" y="1660125"/>
            <a:ext cx="8670600" cy="735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Additional columns were created as cleaning steps progressed to allow for different options within analysis:</a:t>
            </a:r>
            <a:endParaRPr/>
          </a:p>
        </p:txBody>
      </p:sp>
      <p:sp>
        <p:nvSpPr>
          <p:cNvPr id="353" name="Google Shape;353;p36"/>
          <p:cNvSpPr txBox="1"/>
          <p:nvPr/>
        </p:nvSpPr>
        <p:spPr>
          <a:xfrm>
            <a:off x="194338" y="3035875"/>
            <a:ext cx="2030400" cy="19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a:t>
            </a:r>
            <a:r>
              <a:rPr lang="en">
                <a:solidFill>
                  <a:srgbClr val="FF0000"/>
                </a:solidFill>
                <a:latin typeface="Century Gothic"/>
                <a:ea typeface="Century Gothic"/>
                <a:cs typeface="Century Gothic"/>
                <a:sym typeface="Century Gothic"/>
              </a:rPr>
              <a:t>P</a:t>
            </a:r>
            <a:r>
              <a:rPr lang="en">
                <a:latin typeface="Century Gothic"/>
                <a:ea typeface="Century Gothic"/>
                <a:cs typeface="Century Gothic"/>
                <a:sym typeface="Century Gothic"/>
              </a:rPr>
              <a:t>apier mâché</a:t>
            </a:r>
            <a:r>
              <a:rPr lang="en">
                <a:solidFill>
                  <a:srgbClr val="FF0000"/>
                </a:solidFill>
                <a:latin typeface="Century Gothic"/>
                <a:ea typeface="Century Gothic"/>
                <a:cs typeface="Century Gothic"/>
                <a:sym typeface="Century Gothic"/>
              </a:rPr>
              <a:t>,</a:t>
            </a:r>
            <a:r>
              <a:rPr lang="en">
                <a:latin typeface="Century Gothic"/>
                <a:ea typeface="Century Gothic"/>
                <a:cs typeface="Century Gothic"/>
                <a:sym typeface="Century Gothic"/>
              </a:rPr>
              <a:t> adhesives</a:t>
            </a:r>
            <a:r>
              <a:rPr lang="en">
                <a:solidFill>
                  <a:srgbClr val="FF0000"/>
                </a:solidFill>
                <a:latin typeface="Century Gothic"/>
                <a:ea typeface="Century Gothic"/>
                <a:cs typeface="Century Gothic"/>
                <a:sym typeface="Century Gothic"/>
              </a:rPr>
              <a:t>,</a:t>
            </a:r>
            <a:r>
              <a:rPr lang="en">
                <a:latin typeface="Century Gothic"/>
                <a:ea typeface="Century Gothic"/>
                <a:cs typeface="Century Gothic"/>
                <a:sym typeface="Century Gothic"/>
              </a:rPr>
              <a:t> lemongrass</a:t>
            </a:r>
            <a:r>
              <a:rPr lang="en">
                <a:solidFill>
                  <a:srgbClr val="FF0000"/>
                </a:solidFill>
                <a:latin typeface="Century Gothic"/>
                <a:ea typeface="Century Gothic"/>
                <a:cs typeface="Century Gothic"/>
                <a:sym typeface="Century Gothic"/>
              </a:rPr>
              <a:t>,</a:t>
            </a:r>
            <a:r>
              <a:rPr lang="en">
                <a:latin typeface="Century Gothic"/>
                <a:ea typeface="Century Gothic"/>
                <a:cs typeface="Century Gothic"/>
                <a:sym typeface="Century Gothic"/>
              </a:rPr>
              <a:t> green cardamom, peanut</a:t>
            </a:r>
            <a:r>
              <a:rPr lang="en">
                <a:solidFill>
                  <a:srgbClr val="FF0000"/>
                </a:solidFill>
                <a:latin typeface="Century Gothic"/>
                <a:ea typeface="Century Gothic"/>
                <a:cs typeface="Century Gothic"/>
                <a:sym typeface="Century Gothic"/>
              </a:rPr>
              <a:t>,</a:t>
            </a:r>
            <a:r>
              <a:rPr lang="en">
                <a:latin typeface="Century Gothic"/>
                <a:ea typeface="Century Gothic"/>
                <a:cs typeface="Century Gothic"/>
                <a:sym typeface="Century Gothic"/>
              </a:rPr>
              <a:t> pear</a:t>
            </a:r>
            <a:r>
              <a:rPr lang="en">
                <a:solidFill>
                  <a:srgbClr val="FF0000"/>
                </a:solidFill>
                <a:latin typeface="Century Gothic"/>
                <a:ea typeface="Century Gothic"/>
                <a:cs typeface="Century Gothic"/>
                <a:sym typeface="Century Gothic"/>
              </a:rPr>
              <a:t>,</a:t>
            </a:r>
            <a:r>
              <a:rPr lang="en">
                <a:latin typeface="Century Gothic"/>
                <a:ea typeface="Century Gothic"/>
                <a:cs typeface="Century Gothic"/>
                <a:sym typeface="Century Gothic"/>
              </a:rPr>
              <a:t> and other aromatic, fruity characteristics…</a:t>
            </a:r>
            <a:endParaRPr>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...light fruits</a:t>
            </a:r>
            <a:r>
              <a:rPr lang="en">
                <a:solidFill>
                  <a:srgbClr val="FF0000"/>
                </a:solidFill>
                <a:latin typeface="Century Gothic"/>
                <a:ea typeface="Century Gothic"/>
                <a:cs typeface="Century Gothic"/>
                <a:sym typeface="Century Gothic"/>
              </a:rPr>
              <a:t>. £63</a:t>
            </a:r>
            <a:r>
              <a:rPr lang="en">
                <a:latin typeface="Century Gothic"/>
                <a:ea typeface="Century Gothic"/>
                <a:cs typeface="Century Gothic"/>
                <a:sym typeface="Century Gothic"/>
              </a:rPr>
              <a:t>”</a:t>
            </a:r>
            <a:endParaRPr>
              <a:latin typeface="Century Gothic"/>
              <a:ea typeface="Century Gothic"/>
              <a:cs typeface="Century Gothic"/>
              <a:sym typeface="Century Gothic"/>
            </a:endParaRPr>
          </a:p>
        </p:txBody>
      </p:sp>
      <p:sp>
        <p:nvSpPr>
          <p:cNvPr id="354" name="Google Shape;354;p36"/>
          <p:cNvSpPr txBox="1"/>
          <p:nvPr>
            <p:ph idx="1" type="body"/>
          </p:nvPr>
        </p:nvSpPr>
        <p:spPr>
          <a:xfrm>
            <a:off x="577824" y="2355600"/>
            <a:ext cx="1288800" cy="43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chemeClr val="accent1"/>
                </a:solidFill>
              </a:rPr>
              <a:t>Original Text</a:t>
            </a:r>
            <a:endParaRPr/>
          </a:p>
        </p:txBody>
      </p:sp>
      <p:sp>
        <p:nvSpPr>
          <p:cNvPr id="355" name="Google Shape;355;p36"/>
          <p:cNvSpPr txBox="1"/>
          <p:nvPr>
            <p:ph idx="1" type="body"/>
          </p:nvPr>
        </p:nvSpPr>
        <p:spPr>
          <a:xfrm>
            <a:off x="2285125" y="2151450"/>
            <a:ext cx="2325300" cy="840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1200">
                <a:solidFill>
                  <a:schemeClr val="accent1"/>
                </a:solidFill>
              </a:rPr>
              <a:t>Remove punctuation, numbers and convert to lowercase</a:t>
            </a:r>
            <a:endParaRPr sz="1200"/>
          </a:p>
        </p:txBody>
      </p:sp>
      <p:sp>
        <p:nvSpPr>
          <p:cNvPr id="356" name="Google Shape;356;p36"/>
          <p:cNvSpPr txBox="1"/>
          <p:nvPr/>
        </p:nvSpPr>
        <p:spPr>
          <a:xfrm>
            <a:off x="2528913" y="3035875"/>
            <a:ext cx="2030400" cy="19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“papier mâché adhesives lemongrass green cardamom peanut pear </a:t>
            </a:r>
            <a:r>
              <a:rPr lang="en">
                <a:solidFill>
                  <a:srgbClr val="FF0000"/>
                </a:solidFill>
                <a:latin typeface="Century Gothic"/>
                <a:ea typeface="Century Gothic"/>
                <a:cs typeface="Century Gothic"/>
                <a:sym typeface="Century Gothic"/>
              </a:rPr>
              <a:t>and other</a:t>
            </a:r>
            <a:r>
              <a:rPr lang="en">
                <a:latin typeface="Century Gothic"/>
                <a:ea typeface="Century Gothic"/>
                <a:cs typeface="Century Gothic"/>
                <a:sym typeface="Century Gothic"/>
              </a:rPr>
              <a:t> aromatic fruity characteristics…</a:t>
            </a:r>
            <a:endParaRPr>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...light fruits”</a:t>
            </a:r>
            <a:endParaRPr>
              <a:latin typeface="Century Gothic"/>
              <a:ea typeface="Century Gothic"/>
              <a:cs typeface="Century Gothic"/>
              <a:sym typeface="Century Gothic"/>
            </a:endParaRPr>
          </a:p>
        </p:txBody>
      </p:sp>
      <p:sp>
        <p:nvSpPr>
          <p:cNvPr id="357" name="Google Shape;357;p36"/>
          <p:cNvSpPr txBox="1"/>
          <p:nvPr/>
        </p:nvSpPr>
        <p:spPr>
          <a:xfrm>
            <a:off x="4822038" y="3035875"/>
            <a:ext cx="2030400" cy="19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“papier mâché adhes</a:t>
            </a:r>
            <a:r>
              <a:rPr lang="en">
                <a:solidFill>
                  <a:srgbClr val="FF0000"/>
                </a:solidFill>
                <a:latin typeface="Century Gothic"/>
                <a:ea typeface="Century Gothic"/>
                <a:cs typeface="Century Gothic"/>
                <a:sym typeface="Century Gothic"/>
              </a:rPr>
              <a:t>ives</a:t>
            </a:r>
            <a:r>
              <a:rPr lang="en">
                <a:latin typeface="Century Gothic"/>
                <a:ea typeface="Century Gothic"/>
                <a:cs typeface="Century Gothic"/>
                <a:sym typeface="Century Gothic"/>
              </a:rPr>
              <a:t> lemongrass green cardamom peanut pear aromat</a:t>
            </a:r>
            <a:r>
              <a:rPr lang="en">
                <a:solidFill>
                  <a:srgbClr val="FF0000"/>
                </a:solidFill>
                <a:latin typeface="Century Gothic"/>
                <a:ea typeface="Century Gothic"/>
                <a:cs typeface="Century Gothic"/>
                <a:sym typeface="Century Gothic"/>
              </a:rPr>
              <a:t>ic</a:t>
            </a:r>
            <a:r>
              <a:rPr lang="en">
                <a:latin typeface="Century Gothic"/>
                <a:ea typeface="Century Gothic"/>
                <a:cs typeface="Century Gothic"/>
                <a:sym typeface="Century Gothic"/>
              </a:rPr>
              <a:t> fruit</a:t>
            </a:r>
            <a:r>
              <a:rPr lang="en">
                <a:solidFill>
                  <a:srgbClr val="FF0000"/>
                </a:solidFill>
                <a:latin typeface="Century Gothic"/>
                <a:ea typeface="Century Gothic"/>
                <a:cs typeface="Century Gothic"/>
                <a:sym typeface="Century Gothic"/>
              </a:rPr>
              <a:t>y</a:t>
            </a:r>
            <a:r>
              <a:rPr lang="en">
                <a:latin typeface="Century Gothic"/>
                <a:ea typeface="Century Gothic"/>
                <a:cs typeface="Century Gothic"/>
                <a:sym typeface="Century Gothic"/>
              </a:rPr>
              <a:t> characterist</a:t>
            </a:r>
            <a:r>
              <a:rPr lang="en">
                <a:solidFill>
                  <a:srgbClr val="FF0000"/>
                </a:solidFill>
                <a:latin typeface="Century Gothic"/>
                <a:ea typeface="Century Gothic"/>
                <a:cs typeface="Century Gothic"/>
                <a:sym typeface="Century Gothic"/>
              </a:rPr>
              <a:t>ics</a:t>
            </a:r>
            <a:r>
              <a:rPr lang="en">
                <a:latin typeface="Century Gothic"/>
                <a:ea typeface="Century Gothic"/>
                <a:cs typeface="Century Gothic"/>
                <a:sym typeface="Century Gothic"/>
              </a:rPr>
              <a:t>…</a:t>
            </a:r>
            <a:endParaRPr>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...light fruit</a:t>
            </a:r>
            <a:r>
              <a:rPr lang="en">
                <a:solidFill>
                  <a:srgbClr val="FF0000"/>
                </a:solidFill>
                <a:latin typeface="Century Gothic"/>
                <a:ea typeface="Century Gothic"/>
                <a:cs typeface="Century Gothic"/>
                <a:sym typeface="Century Gothic"/>
              </a:rPr>
              <a:t>s</a:t>
            </a:r>
            <a:r>
              <a:rPr lang="en">
                <a:latin typeface="Century Gothic"/>
                <a:ea typeface="Century Gothic"/>
                <a:cs typeface="Century Gothic"/>
                <a:sym typeface="Century Gothic"/>
              </a:rPr>
              <a:t>”</a:t>
            </a:r>
            <a:endParaRPr>
              <a:latin typeface="Century Gothic"/>
              <a:ea typeface="Century Gothic"/>
              <a:cs typeface="Century Gothic"/>
              <a:sym typeface="Century Gothic"/>
            </a:endParaRPr>
          </a:p>
        </p:txBody>
      </p:sp>
      <p:sp>
        <p:nvSpPr>
          <p:cNvPr id="358" name="Google Shape;358;p36"/>
          <p:cNvSpPr txBox="1"/>
          <p:nvPr/>
        </p:nvSpPr>
        <p:spPr>
          <a:xfrm>
            <a:off x="5120725" y="2171400"/>
            <a:ext cx="1161300" cy="6165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None/>
            </a:pPr>
            <a:r>
              <a:rPr lang="en">
                <a:solidFill>
                  <a:schemeClr val="accent1"/>
                </a:solidFill>
                <a:latin typeface="Century Gothic"/>
                <a:ea typeface="Century Gothic"/>
                <a:cs typeface="Century Gothic"/>
                <a:sym typeface="Century Gothic"/>
              </a:rPr>
              <a:t>Remove stopwords</a:t>
            </a:r>
            <a:endParaRPr/>
          </a:p>
        </p:txBody>
      </p:sp>
      <p:sp>
        <p:nvSpPr>
          <p:cNvPr id="359" name="Google Shape;359;p36"/>
          <p:cNvSpPr txBox="1"/>
          <p:nvPr/>
        </p:nvSpPr>
        <p:spPr>
          <a:xfrm>
            <a:off x="7043213" y="3035875"/>
            <a:ext cx="2030400" cy="19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a:t>
            </a:r>
            <a:r>
              <a:rPr lang="en">
                <a:latin typeface="Century Gothic"/>
                <a:ea typeface="Century Gothic"/>
                <a:cs typeface="Century Gothic"/>
                <a:sym typeface="Century Gothic"/>
              </a:rPr>
              <a:t>papier mâché adhes lemongrass green cardamom peanut pear aromat fruiti characterist…</a:t>
            </a:r>
            <a:endParaRPr>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...light fruit</a:t>
            </a:r>
            <a:r>
              <a:rPr lang="en">
                <a:latin typeface="Century Gothic"/>
                <a:ea typeface="Century Gothic"/>
                <a:cs typeface="Century Gothic"/>
                <a:sym typeface="Century Gothic"/>
              </a:rPr>
              <a:t>”</a:t>
            </a:r>
            <a:endParaRPr>
              <a:latin typeface="Century Gothic"/>
              <a:ea typeface="Century Gothic"/>
              <a:cs typeface="Century Gothic"/>
              <a:sym typeface="Century Gothic"/>
            </a:endParaRPr>
          </a:p>
        </p:txBody>
      </p:sp>
      <p:sp>
        <p:nvSpPr>
          <p:cNvPr id="360" name="Google Shape;360;p36"/>
          <p:cNvSpPr txBox="1"/>
          <p:nvPr/>
        </p:nvSpPr>
        <p:spPr>
          <a:xfrm>
            <a:off x="7286225" y="2263500"/>
            <a:ext cx="1288800" cy="6165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None/>
            </a:pPr>
            <a:r>
              <a:rPr lang="en">
                <a:solidFill>
                  <a:schemeClr val="accent1"/>
                </a:solidFill>
                <a:latin typeface="Century Gothic"/>
                <a:ea typeface="Century Gothic"/>
                <a:cs typeface="Century Gothic"/>
                <a:sym typeface="Century Gothic"/>
              </a:rPr>
              <a:t>Stem words</a:t>
            </a:r>
            <a:endParaRPr/>
          </a:p>
        </p:txBody>
      </p:sp>
      <p:cxnSp>
        <p:nvCxnSpPr>
          <p:cNvPr id="361" name="Google Shape;361;p36"/>
          <p:cNvCxnSpPr/>
          <p:nvPr/>
        </p:nvCxnSpPr>
        <p:spPr>
          <a:xfrm>
            <a:off x="2285125" y="2886875"/>
            <a:ext cx="0" cy="214170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36"/>
          <p:cNvCxnSpPr/>
          <p:nvPr/>
        </p:nvCxnSpPr>
        <p:spPr>
          <a:xfrm>
            <a:off x="4539525" y="2886875"/>
            <a:ext cx="0" cy="214170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36"/>
          <p:cNvCxnSpPr/>
          <p:nvPr/>
        </p:nvCxnSpPr>
        <p:spPr>
          <a:xfrm>
            <a:off x="6865125" y="2886875"/>
            <a:ext cx="0" cy="214170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36"/>
          <p:cNvCxnSpPr/>
          <p:nvPr/>
        </p:nvCxnSpPr>
        <p:spPr>
          <a:xfrm>
            <a:off x="207025" y="2886875"/>
            <a:ext cx="8853900" cy="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36"/>
          <p:cNvCxnSpPr/>
          <p:nvPr/>
        </p:nvCxnSpPr>
        <p:spPr>
          <a:xfrm>
            <a:off x="1831275" y="2600125"/>
            <a:ext cx="597300" cy="0"/>
          </a:xfrm>
          <a:prstGeom prst="straightConnector1">
            <a:avLst/>
          </a:prstGeom>
          <a:noFill/>
          <a:ln cap="flat" cmpd="sng" w="9525">
            <a:solidFill>
              <a:srgbClr val="FF0000"/>
            </a:solidFill>
            <a:prstDash val="solid"/>
            <a:round/>
            <a:headEnd len="med" w="med" type="none"/>
            <a:tailEnd len="med" w="med" type="triangle"/>
          </a:ln>
        </p:spPr>
      </p:cxnSp>
      <p:cxnSp>
        <p:nvCxnSpPr>
          <p:cNvPr id="366" name="Google Shape;366;p36"/>
          <p:cNvCxnSpPr/>
          <p:nvPr/>
        </p:nvCxnSpPr>
        <p:spPr>
          <a:xfrm>
            <a:off x="4539525" y="2585300"/>
            <a:ext cx="597300" cy="0"/>
          </a:xfrm>
          <a:prstGeom prst="straightConnector1">
            <a:avLst/>
          </a:prstGeom>
          <a:noFill/>
          <a:ln cap="flat" cmpd="sng" w="9525">
            <a:solidFill>
              <a:srgbClr val="FF0000"/>
            </a:solidFill>
            <a:prstDash val="solid"/>
            <a:round/>
            <a:headEnd len="med" w="med" type="none"/>
            <a:tailEnd len="med" w="med" type="triangle"/>
          </a:ln>
        </p:spPr>
      </p:cxnSp>
      <p:cxnSp>
        <p:nvCxnSpPr>
          <p:cNvPr id="367" name="Google Shape;367;p36"/>
          <p:cNvCxnSpPr/>
          <p:nvPr/>
        </p:nvCxnSpPr>
        <p:spPr>
          <a:xfrm>
            <a:off x="6458600" y="2602350"/>
            <a:ext cx="5973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7"/>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Creating Additional Columns</a:t>
            </a:r>
            <a:endParaRPr/>
          </a:p>
        </p:txBody>
      </p:sp>
      <p:sp>
        <p:nvSpPr>
          <p:cNvPr id="373" name="Google Shape;373;p37"/>
          <p:cNvSpPr txBox="1"/>
          <p:nvPr/>
        </p:nvSpPr>
        <p:spPr>
          <a:xfrm>
            <a:off x="597150" y="1814100"/>
            <a:ext cx="8065500" cy="58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9900"/>
              </a:buClr>
              <a:buSzPts val="1800"/>
              <a:buFont typeface="Century Gothic"/>
              <a:buChar char="●"/>
            </a:pPr>
            <a:r>
              <a:rPr b="1" lang="en" sz="1800">
                <a:solidFill>
                  <a:srgbClr val="FF9900"/>
                </a:solidFill>
                <a:latin typeface="Century Gothic"/>
                <a:ea typeface="Century Gothic"/>
                <a:cs typeface="Century Gothic"/>
                <a:sym typeface="Century Gothic"/>
              </a:rPr>
              <a:t>Year</a:t>
            </a:r>
            <a:endParaRPr b="1" sz="1800">
              <a:solidFill>
                <a:srgbClr val="FF9900"/>
              </a:solidFill>
              <a:latin typeface="Century Gothic"/>
              <a:ea typeface="Century Gothic"/>
              <a:cs typeface="Century Gothic"/>
              <a:sym typeface="Century Gothic"/>
            </a:endParaRPr>
          </a:p>
          <a:p>
            <a:pPr indent="-317500" lvl="1" marL="914400" rtl="0" algn="l">
              <a:spcBef>
                <a:spcPts val="0"/>
              </a:spcBef>
              <a:spcAft>
                <a:spcPts val="0"/>
              </a:spcAft>
              <a:buSzPts val="1400"/>
              <a:buFont typeface="Century Gothic"/>
              <a:buChar char="○"/>
            </a:pPr>
            <a:r>
              <a:rPr lang="en">
                <a:latin typeface="Century Gothic"/>
                <a:ea typeface="Century Gothic"/>
                <a:cs typeface="Century Gothic"/>
                <a:sym typeface="Century Gothic"/>
              </a:rPr>
              <a:t>When available, an age statement could be extracted from “name”.</a:t>
            </a:r>
            <a:endParaRPr>
              <a:latin typeface="Century Gothic"/>
              <a:ea typeface="Century Gothic"/>
              <a:cs typeface="Century Gothic"/>
              <a:sym typeface="Century Gothic"/>
            </a:endParaRPr>
          </a:p>
        </p:txBody>
      </p:sp>
      <p:sp>
        <p:nvSpPr>
          <p:cNvPr id="374" name="Google Shape;374;p37"/>
          <p:cNvSpPr txBox="1"/>
          <p:nvPr/>
        </p:nvSpPr>
        <p:spPr>
          <a:xfrm>
            <a:off x="1063931" y="2826313"/>
            <a:ext cx="30000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Bowmore 1966 </a:t>
            </a:r>
            <a:r>
              <a:rPr lang="en">
                <a:solidFill>
                  <a:srgbClr val="FF9900"/>
                </a:solidFill>
              </a:rPr>
              <a:t>50 year old</a:t>
            </a:r>
            <a:r>
              <a:rPr lang="en"/>
              <a:t>, 41.5%</a:t>
            </a:r>
            <a:endParaRPr/>
          </a:p>
        </p:txBody>
      </p:sp>
      <p:cxnSp>
        <p:nvCxnSpPr>
          <p:cNvPr id="375" name="Google Shape;375;p37"/>
          <p:cNvCxnSpPr/>
          <p:nvPr/>
        </p:nvCxnSpPr>
        <p:spPr>
          <a:xfrm>
            <a:off x="4098750" y="3021313"/>
            <a:ext cx="597300" cy="0"/>
          </a:xfrm>
          <a:prstGeom prst="straightConnector1">
            <a:avLst/>
          </a:prstGeom>
          <a:noFill/>
          <a:ln cap="flat" cmpd="sng" w="9525">
            <a:solidFill>
              <a:srgbClr val="FF9900"/>
            </a:solidFill>
            <a:prstDash val="solid"/>
            <a:round/>
            <a:headEnd len="med" w="med" type="none"/>
            <a:tailEnd len="med" w="med" type="triangle"/>
          </a:ln>
        </p:spPr>
      </p:cxnSp>
      <p:sp>
        <p:nvSpPr>
          <p:cNvPr id="376" name="Google Shape;376;p37"/>
          <p:cNvSpPr txBox="1"/>
          <p:nvPr/>
        </p:nvSpPr>
        <p:spPr>
          <a:xfrm>
            <a:off x="4761919" y="2850163"/>
            <a:ext cx="16641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 years? old'</a:t>
            </a:r>
            <a:endParaRPr b="1"/>
          </a:p>
        </p:txBody>
      </p:sp>
      <p:cxnSp>
        <p:nvCxnSpPr>
          <p:cNvPr id="377" name="Google Shape;377;p37"/>
          <p:cNvCxnSpPr/>
          <p:nvPr/>
        </p:nvCxnSpPr>
        <p:spPr>
          <a:xfrm>
            <a:off x="6456650" y="3021313"/>
            <a:ext cx="597300" cy="0"/>
          </a:xfrm>
          <a:prstGeom prst="straightConnector1">
            <a:avLst/>
          </a:prstGeom>
          <a:noFill/>
          <a:ln cap="flat" cmpd="sng" w="9525">
            <a:solidFill>
              <a:srgbClr val="FF9900"/>
            </a:solidFill>
            <a:prstDash val="solid"/>
            <a:round/>
            <a:headEnd len="med" w="med" type="none"/>
            <a:tailEnd len="med" w="med" type="triangle"/>
          </a:ln>
        </p:spPr>
      </p:cxnSp>
      <p:sp>
        <p:nvSpPr>
          <p:cNvPr id="378" name="Google Shape;378;p37"/>
          <p:cNvSpPr txBox="1"/>
          <p:nvPr/>
        </p:nvSpPr>
        <p:spPr>
          <a:xfrm>
            <a:off x="7269169" y="2850163"/>
            <a:ext cx="4368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50</a:t>
            </a:r>
            <a:endParaRPr b="1"/>
          </a:p>
        </p:txBody>
      </p:sp>
      <p:sp>
        <p:nvSpPr>
          <p:cNvPr id="379" name="Google Shape;379;p37"/>
          <p:cNvSpPr txBox="1"/>
          <p:nvPr/>
        </p:nvSpPr>
        <p:spPr>
          <a:xfrm>
            <a:off x="597150" y="3372188"/>
            <a:ext cx="8065500" cy="58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9900"/>
              </a:buClr>
              <a:buSzPts val="1800"/>
              <a:buFont typeface="Century Gothic"/>
              <a:buChar char="●"/>
            </a:pPr>
            <a:r>
              <a:rPr b="1" lang="en" sz="1800">
                <a:solidFill>
                  <a:srgbClr val="FF9900"/>
                </a:solidFill>
                <a:latin typeface="Century Gothic"/>
                <a:ea typeface="Century Gothic"/>
                <a:cs typeface="Century Gothic"/>
                <a:sym typeface="Century Gothic"/>
              </a:rPr>
              <a:t>ABV</a:t>
            </a:r>
            <a:endParaRPr b="1" sz="1800">
              <a:solidFill>
                <a:srgbClr val="FF9900"/>
              </a:solidFill>
              <a:latin typeface="Century Gothic"/>
              <a:ea typeface="Century Gothic"/>
              <a:cs typeface="Century Gothic"/>
              <a:sym typeface="Century Gothic"/>
            </a:endParaRPr>
          </a:p>
          <a:p>
            <a:pPr indent="-317500" lvl="1" marL="914400" rtl="0" algn="l">
              <a:spcBef>
                <a:spcPts val="0"/>
              </a:spcBef>
              <a:spcAft>
                <a:spcPts val="0"/>
              </a:spcAft>
              <a:buSzPts val="1400"/>
              <a:buFont typeface="Century Gothic"/>
              <a:buChar char="○"/>
            </a:pPr>
            <a:r>
              <a:rPr lang="en">
                <a:latin typeface="Century Gothic"/>
                <a:ea typeface="Century Gothic"/>
                <a:cs typeface="Century Gothic"/>
                <a:sym typeface="Century Gothic"/>
              </a:rPr>
              <a:t>When available, alcohol by volume could be extracted from “name”.</a:t>
            </a:r>
            <a:endParaRPr>
              <a:latin typeface="Century Gothic"/>
              <a:ea typeface="Century Gothic"/>
              <a:cs typeface="Century Gothic"/>
              <a:sym typeface="Century Gothic"/>
            </a:endParaRPr>
          </a:p>
        </p:txBody>
      </p:sp>
      <p:sp>
        <p:nvSpPr>
          <p:cNvPr id="380" name="Google Shape;380;p37"/>
          <p:cNvSpPr txBox="1"/>
          <p:nvPr/>
        </p:nvSpPr>
        <p:spPr>
          <a:xfrm>
            <a:off x="1063931" y="4491300"/>
            <a:ext cx="30000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Bowmore 1966 50 year old, </a:t>
            </a:r>
            <a:r>
              <a:rPr lang="en">
                <a:solidFill>
                  <a:srgbClr val="FF9900"/>
                </a:solidFill>
              </a:rPr>
              <a:t>41.5%</a:t>
            </a:r>
            <a:endParaRPr>
              <a:solidFill>
                <a:srgbClr val="FF9900"/>
              </a:solidFill>
            </a:endParaRPr>
          </a:p>
        </p:txBody>
      </p:sp>
      <p:cxnSp>
        <p:nvCxnSpPr>
          <p:cNvPr id="381" name="Google Shape;381;p37"/>
          <p:cNvCxnSpPr/>
          <p:nvPr/>
        </p:nvCxnSpPr>
        <p:spPr>
          <a:xfrm>
            <a:off x="4029113" y="4686300"/>
            <a:ext cx="597300" cy="0"/>
          </a:xfrm>
          <a:prstGeom prst="straightConnector1">
            <a:avLst/>
          </a:prstGeom>
          <a:noFill/>
          <a:ln cap="flat" cmpd="sng" w="9525">
            <a:solidFill>
              <a:srgbClr val="FF9900"/>
            </a:solidFill>
            <a:prstDash val="solid"/>
            <a:round/>
            <a:headEnd len="med" w="med" type="none"/>
            <a:tailEnd len="med" w="med" type="triangle"/>
          </a:ln>
        </p:spPr>
      </p:cxnSp>
      <p:sp>
        <p:nvSpPr>
          <p:cNvPr id="382" name="Google Shape;382;p37"/>
          <p:cNvSpPr txBox="1"/>
          <p:nvPr/>
        </p:nvSpPr>
        <p:spPr>
          <a:xfrm>
            <a:off x="4774369" y="4515150"/>
            <a:ext cx="16392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t>
            </a:r>
            <a:r>
              <a:rPr b="1" lang="en"/>
              <a:t>(\d+\.?\d+?)%</a:t>
            </a:r>
            <a:r>
              <a:rPr b="1" lang="en"/>
              <a:t>'</a:t>
            </a:r>
            <a:endParaRPr b="1"/>
          </a:p>
        </p:txBody>
      </p:sp>
      <p:cxnSp>
        <p:nvCxnSpPr>
          <p:cNvPr id="383" name="Google Shape;383;p37"/>
          <p:cNvCxnSpPr/>
          <p:nvPr/>
        </p:nvCxnSpPr>
        <p:spPr>
          <a:xfrm>
            <a:off x="6387013" y="4686300"/>
            <a:ext cx="597300" cy="0"/>
          </a:xfrm>
          <a:prstGeom prst="straightConnector1">
            <a:avLst/>
          </a:prstGeom>
          <a:noFill/>
          <a:ln cap="flat" cmpd="sng" w="9525">
            <a:solidFill>
              <a:srgbClr val="FF9900"/>
            </a:solidFill>
            <a:prstDash val="solid"/>
            <a:round/>
            <a:headEnd len="med" w="med" type="none"/>
            <a:tailEnd len="med" w="med" type="triangle"/>
          </a:ln>
        </p:spPr>
      </p:cxnSp>
      <p:sp>
        <p:nvSpPr>
          <p:cNvPr id="384" name="Google Shape;384;p37"/>
          <p:cNvSpPr txBox="1"/>
          <p:nvPr/>
        </p:nvSpPr>
        <p:spPr>
          <a:xfrm>
            <a:off x="7188919" y="4515150"/>
            <a:ext cx="5973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41.5</a:t>
            </a:r>
            <a:endParaRPr b="1"/>
          </a:p>
        </p:txBody>
      </p:sp>
      <p:sp>
        <p:nvSpPr>
          <p:cNvPr id="385" name="Google Shape;385;p37"/>
          <p:cNvSpPr txBox="1"/>
          <p:nvPr/>
        </p:nvSpPr>
        <p:spPr>
          <a:xfrm>
            <a:off x="2246081" y="2484025"/>
            <a:ext cx="635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name</a:t>
            </a:r>
            <a:endParaRPr/>
          </a:p>
        </p:txBody>
      </p:sp>
      <p:sp>
        <p:nvSpPr>
          <p:cNvPr id="386" name="Google Shape;386;p37"/>
          <p:cNvSpPr txBox="1"/>
          <p:nvPr/>
        </p:nvSpPr>
        <p:spPr>
          <a:xfrm>
            <a:off x="5276119" y="2484025"/>
            <a:ext cx="635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regex</a:t>
            </a:r>
            <a:endParaRPr/>
          </a:p>
        </p:txBody>
      </p:sp>
      <p:sp>
        <p:nvSpPr>
          <p:cNvPr id="387" name="Google Shape;387;p37"/>
          <p:cNvSpPr txBox="1"/>
          <p:nvPr/>
        </p:nvSpPr>
        <p:spPr>
          <a:xfrm>
            <a:off x="7169719" y="2484025"/>
            <a:ext cx="635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Year</a:t>
            </a:r>
            <a:endParaRPr b="1"/>
          </a:p>
        </p:txBody>
      </p:sp>
      <p:sp>
        <p:nvSpPr>
          <p:cNvPr id="388" name="Google Shape;388;p37"/>
          <p:cNvSpPr txBox="1"/>
          <p:nvPr/>
        </p:nvSpPr>
        <p:spPr>
          <a:xfrm>
            <a:off x="2246081" y="4109150"/>
            <a:ext cx="635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name</a:t>
            </a:r>
            <a:endParaRPr/>
          </a:p>
        </p:txBody>
      </p:sp>
      <p:sp>
        <p:nvSpPr>
          <p:cNvPr id="389" name="Google Shape;389;p37"/>
          <p:cNvSpPr txBox="1"/>
          <p:nvPr/>
        </p:nvSpPr>
        <p:spPr>
          <a:xfrm>
            <a:off x="5276119" y="4109150"/>
            <a:ext cx="635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regex</a:t>
            </a:r>
            <a:endParaRPr/>
          </a:p>
        </p:txBody>
      </p:sp>
      <p:sp>
        <p:nvSpPr>
          <p:cNvPr id="390" name="Google Shape;390;p37"/>
          <p:cNvSpPr txBox="1"/>
          <p:nvPr/>
        </p:nvSpPr>
        <p:spPr>
          <a:xfrm>
            <a:off x="7169719" y="4109150"/>
            <a:ext cx="635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ABV</a:t>
            </a:r>
            <a:endParaRPr b="1"/>
          </a:p>
        </p:txBody>
      </p:sp>
      <p:cxnSp>
        <p:nvCxnSpPr>
          <p:cNvPr id="391" name="Google Shape;391;p37"/>
          <p:cNvCxnSpPr/>
          <p:nvPr/>
        </p:nvCxnSpPr>
        <p:spPr>
          <a:xfrm>
            <a:off x="294600" y="3352025"/>
            <a:ext cx="8424000" cy="0"/>
          </a:xfrm>
          <a:prstGeom prst="straightConnector1">
            <a:avLst/>
          </a:prstGeom>
          <a:noFill/>
          <a:ln cap="flat" cmpd="sng" w="9525">
            <a:solidFill>
              <a:srgbClr val="000000"/>
            </a:solidFill>
            <a:prstDash val="solid"/>
            <a:round/>
            <a:headEnd len="med" w="med" type="none"/>
            <a:tailEnd len="med" w="med" type="none"/>
          </a:ln>
        </p:spPr>
      </p:cxnSp>
      <p:pic>
        <p:nvPicPr>
          <p:cNvPr id="392" name="Google Shape;392;p37"/>
          <p:cNvPicPr preferRelativeResize="0"/>
          <p:nvPr/>
        </p:nvPicPr>
        <p:blipFill>
          <a:blip r:embed="rId3">
            <a:alphaModFix/>
          </a:blip>
          <a:stretch>
            <a:fillRect/>
          </a:stretch>
        </p:blipFill>
        <p:spPr>
          <a:xfrm>
            <a:off x="8054302" y="1695863"/>
            <a:ext cx="707250" cy="1496612"/>
          </a:xfrm>
          <a:prstGeom prst="rect">
            <a:avLst/>
          </a:prstGeom>
          <a:noFill/>
          <a:ln>
            <a:noFill/>
          </a:ln>
        </p:spPr>
      </p:pic>
      <p:pic>
        <p:nvPicPr>
          <p:cNvPr id="393" name="Google Shape;393;p37"/>
          <p:cNvPicPr preferRelativeResize="0"/>
          <p:nvPr/>
        </p:nvPicPr>
        <p:blipFill>
          <a:blip r:embed="rId4">
            <a:alphaModFix/>
          </a:blip>
          <a:stretch>
            <a:fillRect/>
          </a:stretch>
        </p:blipFill>
        <p:spPr>
          <a:xfrm>
            <a:off x="98718" y="3532000"/>
            <a:ext cx="546173" cy="149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38"/>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Creating Additional Columns</a:t>
            </a:r>
            <a:endParaRPr/>
          </a:p>
        </p:txBody>
      </p:sp>
      <p:sp>
        <p:nvSpPr>
          <p:cNvPr id="399" name="Google Shape;399;p38"/>
          <p:cNvSpPr txBox="1"/>
          <p:nvPr/>
        </p:nvSpPr>
        <p:spPr>
          <a:xfrm>
            <a:off x="716000" y="1857425"/>
            <a:ext cx="8065500" cy="58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9900"/>
              </a:buClr>
              <a:buSzPts val="1800"/>
              <a:buFont typeface="Century Gothic"/>
              <a:buChar char="●"/>
            </a:pPr>
            <a:r>
              <a:rPr b="1" lang="en" sz="1800">
                <a:solidFill>
                  <a:srgbClr val="FF9900"/>
                </a:solidFill>
                <a:latin typeface="Century Gothic"/>
                <a:ea typeface="Century Gothic"/>
                <a:cs typeface="Century Gothic"/>
                <a:sym typeface="Century Gothic"/>
              </a:rPr>
              <a:t>Vintage and Special Editions</a:t>
            </a:r>
            <a:endParaRPr b="1" sz="1800">
              <a:solidFill>
                <a:srgbClr val="FF9900"/>
              </a:solidFill>
              <a:latin typeface="Century Gothic"/>
              <a:ea typeface="Century Gothic"/>
              <a:cs typeface="Century Gothic"/>
              <a:sym typeface="Century Gothic"/>
            </a:endParaRPr>
          </a:p>
          <a:p>
            <a:pPr indent="0" lvl="0" marL="457200" rtl="0" algn="l">
              <a:spcBef>
                <a:spcPts val="0"/>
              </a:spcBef>
              <a:spcAft>
                <a:spcPts val="0"/>
              </a:spcAft>
              <a:buNone/>
            </a:pPr>
            <a:r>
              <a:t/>
            </a:r>
            <a:endParaRPr b="1">
              <a:solidFill>
                <a:srgbClr val="FF9900"/>
              </a:solidFill>
              <a:latin typeface="Century Gothic"/>
              <a:ea typeface="Century Gothic"/>
              <a:cs typeface="Century Gothic"/>
              <a:sym typeface="Century Gothic"/>
            </a:endParaRPr>
          </a:p>
          <a:p>
            <a:pPr indent="-317500" lvl="1" marL="914400" rtl="0" algn="l">
              <a:spcBef>
                <a:spcPts val="0"/>
              </a:spcBef>
              <a:spcAft>
                <a:spcPts val="0"/>
              </a:spcAft>
              <a:buSzPts val="1400"/>
              <a:buFont typeface="Century Gothic"/>
              <a:buChar char="○"/>
            </a:pPr>
            <a:r>
              <a:rPr lang="en">
                <a:latin typeface="Century Gothic"/>
                <a:ea typeface="Century Gothic"/>
                <a:cs typeface="Century Gothic"/>
                <a:sym typeface="Century Gothic"/>
              </a:rPr>
              <a:t>Some bottles were labeled as “vintage” or “X edition”.  </a:t>
            </a:r>
            <a:endParaRPr>
              <a:latin typeface="Century Gothic"/>
              <a:ea typeface="Century Gothic"/>
              <a:cs typeface="Century Gothic"/>
              <a:sym typeface="Century Gothic"/>
            </a:endParaRPr>
          </a:p>
        </p:txBody>
      </p:sp>
      <p:sp>
        <p:nvSpPr>
          <p:cNvPr id="400" name="Google Shape;400;p38"/>
          <p:cNvSpPr txBox="1"/>
          <p:nvPr/>
        </p:nvSpPr>
        <p:spPr>
          <a:xfrm>
            <a:off x="1350325" y="3232533"/>
            <a:ext cx="30000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White Bowmore, 1964 </a:t>
            </a:r>
            <a:r>
              <a:rPr lang="en">
                <a:solidFill>
                  <a:srgbClr val="FF9900"/>
                </a:solidFill>
              </a:rPr>
              <a:t>vintage</a:t>
            </a:r>
            <a:r>
              <a:rPr lang="en"/>
              <a:t>, 43 year old, 42.8%</a:t>
            </a:r>
            <a:endParaRPr/>
          </a:p>
        </p:txBody>
      </p:sp>
      <p:cxnSp>
        <p:nvCxnSpPr>
          <p:cNvPr id="401" name="Google Shape;401;p38"/>
          <p:cNvCxnSpPr/>
          <p:nvPr/>
        </p:nvCxnSpPr>
        <p:spPr>
          <a:xfrm>
            <a:off x="4226125" y="3861613"/>
            <a:ext cx="597300" cy="0"/>
          </a:xfrm>
          <a:prstGeom prst="straightConnector1">
            <a:avLst/>
          </a:prstGeom>
          <a:noFill/>
          <a:ln cap="flat" cmpd="sng" w="9525">
            <a:solidFill>
              <a:srgbClr val="FF9900"/>
            </a:solidFill>
            <a:prstDash val="solid"/>
            <a:round/>
            <a:headEnd len="med" w="med" type="none"/>
            <a:tailEnd len="med" w="med" type="triangle"/>
          </a:ln>
        </p:spPr>
      </p:cxnSp>
      <p:sp>
        <p:nvSpPr>
          <p:cNvPr id="402" name="Google Shape;402;p38"/>
          <p:cNvSpPr txBox="1"/>
          <p:nvPr/>
        </p:nvSpPr>
        <p:spPr>
          <a:xfrm>
            <a:off x="5172350" y="3547075"/>
            <a:ext cx="12693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t>
            </a:r>
            <a:r>
              <a:rPr b="1" lang="en"/>
              <a:t>[Vv]intage|</a:t>
            </a:r>
            <a:endParaRPr b="1"/>
          </a:p>
          <a:p>
            <a:pPr indent="0" lvl="0" marL="0" rtl="0" algn="l">
              <a:spcBef>
                <a:spcPts val="0"/>
              </a:spcBef>
              <a:spcAft>
                <a:spcPts val="0"/>
              </a:spcAft>
              <a:buNone/>
            </a:pPr>
            <a:r>
              <a:rPr b="1" lang="en"/>
              <a:t>[Ee]dition</a:t>
            </a:r>
            <a:r>
              <a:rPr b="1" lang="en"/>
              <a:t>'</a:t>
            </a:r>
            <a:endParaRPr b="1"/>
          </a:p>
        </p:txBody>
      </p:sp>
      <p:cxnSp>
        <p:nvCxnSpPr>
          <p:cNvPr id="403" name="Google Shape;403;p38"/>
          <p:cNvCxnSpPr/>
          <p:nvPr/>
        </p:nvCxnSpPr>
        <p:spPr>
          <a:xfrm>
            <a:off x="6671600" y="3861613"/>
            <a:ext cx="597300" cy="0"/>
          </a:xfrm>
          <a:prstGeom prst="straightConnector1">
            <a:avLst/>
          </a:prstGeom>
          <a:noFill/>
          <a:ln cap="flat" cmpd="sng" w="9525">
            <a:solidFill>
              <a:srgbClr val="FF9900"/>
            </a:solidFill>
            <a:prstDash val="solid"/>
            <a:round/>
            <a:headEnd len="med" w="med" type="none"/>
            <a:tailEnd len="med" w="med" type="triangle"/>
          </a:ln>
        </p:spPr>
      </p:cxnSp>
      <p:sp>
        <p:nvSpPr>
          <p:cNvPr id="404" name="Google Shape;404;p38"/>
          <p:cNvSpPr txBox="1"/>
          <p:nvPr/>
        </p:nvSpPr>
        <p:spPr>
          <a:xfrm>
            <a:off x="7655175" y="3690475"/>
            <a:ext cx="6915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TRUE</a:t>
            </a:r>
            <a:endParaRPr b="1"/>
          </a:p>
        </p:txBody>
      </p:sp>
      <p:sp>
        <p:nvSpPr>
          <p:cNvPr id="405" name="Google Shape;405;p38"/>
          <p:cNvSpPr txBox="1"/>
          <p:nvPr/>
        </p:nvSpPr>
        <p:spPr>
          <a:xfrm>
            <a:off x="2532475" y="2921900"/>
            <a:ext cx="635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name</a:t>
            </a:r>
            <a:endParaRPr/>
          </a:p>
        </p:txBody>
      </p:sp>
      <p:sp>
        <p:nvSpPr>
          <p:cNvPr id="406" name="Google Shape;406;p38"/>
          <p:cNvSpPr txBox="1"/>
          <p:nvPr/>
        </p:nvSpPr>
        <p:spPr>
          <a:xfrm>
            <a:off x="5433400" y="2921900"/>
            <a:ext cx="635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regex</a:t>
            </a:r>
            <a:endParaRPr/>
          </a:p>
        </p:txBody>
      </p:sp>
      <p:sp>
        <p:nvSpPr>
          <p:cNvPr id="407" name="Google Shape;407;p38"/>
          <p:cNvSpPr txBox="1"/>
          <p:nvPr/>
        </p:nvSpPr>
        <p:spPr>
          <a:xfrm>
            <a:off x="7135725" y="2921900"/>
            <a:ext cx="17304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Vintage_Edition</a:t>
            </a:r>
            <a:endParaRPr b="1"/>
          </a:p>
        </p:txBody>
      </p:sp>
      <p:sp>
        <p:nvSpPr>
          <p:cNvPr id="408" name="Google Shape;408;p38"/>
          <p:cNvSpPr txBox="1"/>
          <p:nvPr/>
        </p:nvSpPr>
        <p:spPr>
          <a:xfrm>
            <a:off x="1350325" y="3861625"/>
            <a:ext cx="3124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Johnnie Walker The Casks </a:t>
            </a:r>
            <a:r>
              <a:rPr lang="en">
                <a:solidFill>
                  <a:srgbClr val="FF9900"/>
                </a:solidFill>
              </a:rPr>
              <a:t>Edition</a:t>
            </a:r>
            <a:r>
              <a:rPr lang="en"/>
              <a:t>, 55.8%</a:t>
            </a:r>
            <a:endParaRPr/>
          </a:p>
        </p:txBody>
      </p:sp>
      <p:pic>
        <p:nvPicPr>
          <p:cNvPr id="409" name="Google Shape;409;p38"/>
          <p:cNvPicPr preferRelativeResize="0"/>
          <p:nvPr/>
        </p:nvPicPr>
        <p:blipFill>
          <a:blip r:embed="rId3">
            <a:alphaModFix/>
          </a:blip>
          <a:stretch>
            <a:fillRect/>
          </a:stretch>
        </p:blipFill>
        <p:spPr>
          <a:xfrm>
            <a:off x="33250" y="2979145"/>
            <a:ext cx="1269300" cy="19951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39"/>
          <p:cNvSpPr txBox="1"/>
          <p:nvPr>
            <p:ph type="title"/>
          </p:nvPr>
        </p:nvSpPr>
        <p:spPr>
          <a:xfrm>
            <a:off x="866216" y="710940"/>
            <a:ext cx="6571200" cy="546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Creating Additional Columns - Brand</a:t>
            </a:r>
            <a:endParaRPr/>
          </a:p>
        </p:txBody>
      </p:sp>
      <p:sp>
        <p:nvSpPr>
          <p:cNvPr id="415" name="Google Shape;415;p39"/>
          <p:cNvSpPr txBox="1"/>
          <p:nvPr/>
        </p:nvSpPr>
        <p:spPr>
          <a:xfrm>
            <a:off x="97775" y="1771050"/>
            <a:ext cx="6942900" cy="800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FF9900"/>
                </a:solidFill>
                <a:latin typeface="Century Gothic"/>
                <a:ea typeface="Century Gothic"/>
                <a:cs typeface="Century Gothic"/>
                <a:sym typeface="Century Gothic"/>
              </a:rPr>
              <a:t>Brand</a:t>
            </a:r>
            <a:endParaRPr b="1" sz="1800">
              <a:solidFill>
                <a:srgbClr val="FF9900"/>
              </a:solidFill>
              <a:latin typeface="Century Gothic"/>
              <a:ea typeface="Century Gothic"/>
              <a:cs typeface="Century Gothic"/>
              <a:sym typeface="Century Gothic"/>
            </a:endParaRPr>
          </a:p>
          <a:p>
            <a:pPr indent="0" lvl="0" marL="457200" rtl="0" algn="l">
              <a:spcBef>
                <a:spcPts val="0"/>
              </a:spcBef>
              <a:spcAft>
                <a:spcPts val="0"/>
              </a:spcAft>
              <a:buNone/>
            </a:pPr>
            <a:r>
              <a:t/>
            </a:r>
            <a:endParaRPr b="1">
              <a:latin typeface="Century Gothic"/>
              <a:ea typeface="Century Gothic"/>
              <a:cs typeface="Century Gothic"/>
              <a:sym typeface="Century Gothic"/>
            </a:endParaRPr>
          </a:p>
          <a:p>
            <a:pPr indent="0" lvl="0" marL="457200" rtl="0" algn="l">
              <a:spcBef>
                <a:spcPts val="0"/>
              </a:spcBef>
              <a:spcAft>
                <a:spcPts val="0"/>
              </a:spcAft>
              <a:buNone/>
            </a:pPr>
            <a:r>
              <a:rPr lang="en">
                <a:latin typeface="Century Gothic"/>
                <a:ea typeface="Century Gothic"/>
                <a:cs typeface="Century Gothic"/>
                <a:sym typeface="Century Gothic"/>
              </a:rPr>
              <a:t>Obtaining “brand” would prove challenging with regular expressions...</a:t>
            </a:r>
            <a:endParaRPr>
              <a:latin typeface="Century Gothic"/>
              <a:ea typeface="Century Gothic"/>
              <a:cs typeface="Century Gothic"/>
              <a:sym typeface="Century Gothic"/>
            </a:endParaRPr>
          </a:p>
        </p:txBody>
      </p:sp>
      <p:sp>
        <p:nvSpPr>
          <p:cNvPr id="416" name="Google Shape;416;p39"/>
          <p:cNvSpPr txBox="1"/>
          <p:nvPr/>
        </p:nvSpPr>
        <p:spPr>
          <a:xfrm>
            <a:off x="207000" y="2858375"/>
            <a:ext cx="3638700" cy="8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Johnnie Walker Blue Label, 40%</a:t>
            </a:r>
            <a:endParaRPr/>
          </a:p>
          <a:p>
            <a:pPr indent="0" lvl="0" marL="0" rtl="0" algn="l">
              <a:spcBef>
                <a:spcPts val="0"/>
              </a:spcBef>
              <a:spcAft>
                <a:spcPts val="0"/>
              </a:spcAft>
              <a:buNone/>
            </a:pPr>
            <a:r>
              <a:rPr lang="en">
                <a:solidFill>
                  <a:schemeClr val="dk1"/>
                </a:solidFill>
              </a:rPr>
              <a:t>Johnnie Walker Double Black, 40%</a:t>
            </a:r>
            <a:endParaRPr>
              <a:solidFill>
                <a:schemeClr val="dk1"/>
              </a:solidFill>
            </a:endParaRPr>
          </a:p>
          <a:p>
            <a:pPr indent="0" lvl="0" marL="0" rtl="0" algn="l">
              <a:spcBef>
                <a:spcPts val="0"/>
              </a:spcBef>
              <a:spcAft>
                <a:spcPts val="0"/>
              </a:spcAft>
              <a:buNone/>
            </a:pPr>
            <a:r>
              <a:rPr lang="en">
                <a:solidFill>
                  <a:schemeClr val="dk1"/>
                </a:solidFill>
              </a:rPr>
              <a:t>Johnnie Walker The Spice Road, 40%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7" name="Google Shape;417;p39"/>
          <p:cNvSpPr txBox="1"/>
          <p:nvPr/>
        </p:nvSpPr>
        <p:spPr>
          <a:xfrm>
            <a:off x="207000" y="3901400"/>
            <a:ext cx="4172100" cy="11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GlenDronach, 12 year old, 46%</a:t>
            </a:r>
            <a:endParaRPr/>
          </a:p>
          <a:p>
            <a:pPr indent="0" lvl="0" marL="0" rtl="0" algn="l">
              <a:spcBef>
                <a:spcPts val="0"/>
              </a:spcBef>
              <a:spcAft>
                <a:spcPts val="0"/>
              </a:spcAft>
              <a:buNone/>
            </a:pPr>
            <a:r>
              <a:rPr lang="en"/>
              <a:t>GlenDronach Sauternes Finish, 46%, 14 year old</a:t>
            </a:r>
            <a:endParaRPr/>
          </a:p>
          <a:p>
            <a:pPr indent="0" lvl="0" marL="0" rtl="0" algn="l">
              <a:spcBef>
                <a:spcPts val="0"/>
              </a:spcBef>
              <a:spcAft>
                <a:spcPts val="0"/>
              </a:spcAft>
              <a:buNone/>
            </a:pPr>
            <a:r>
              <a:rPr lang="en"/>
              <a:t>GlenDronach 21 year old Parliament, 48%</a:t>
            </a:r>
            <a:endParaRPr/>
          </a:p>
        </p:txBody>
      </p:sp>
      <p:cxnSp>
        <p:nvCxnSpPr>
          <p:cNvPr id="418" name="Google Shape;418;p39"/>
          <p:cNvCxnSpPr/>
          <p:nvPr/>
        </p:nvCxnSpPr>
        <p:spPr>
          <a:xfrm>
            <a:off x="4315450" y="3258725"/>
            <a:ext cx="1671900" cy="0"/>
          </a:xfrm>
          <a:prstGeom prst="straightConnector1">
            <a:avLst/>
          </a:prstGeom>
          <a:noFill/>
          <a:ln cap="flat" cmpd="sng" w="9525">
            <a:solidFill>
              <a:schemeClr val="dk2"/>
            </a:solidFill>
            <a:prstDash val="solid"/>
            <a:round/>
            <a:headEnd len="med" w="med" type="none"/>
            <a:tailEnd len="med" w="med" type="triangle"/>
          </a:ln>
        </p:spPr>
      </p:cxnSp>
      <p:cxnSp>
        <p:nvCxnSpPr>
          <p:cNvPr id="419" name="Google Shape;419;p39"/>
          <p:cNvCxnSpPr/>
          <p:nvPr/>
        </p:nvCxnSpPr>
        <p:spPr>
          <a:xfrm>
            <a:off x="4315450" y="4337100"/>
            <a:ext cx="1671900" cy="0"/>
          </a:xfrm>
          <a:prstGeom prst="straightConnector1">
            <a:avLst/>
          </a:prstGeom>
          <a:noFill/>
          <a:ln cap="flat" cmpd="sng" w="9525">
            <a:solidFill>
              <a:schemeClr val="dk2"/>
            </a:solidFill>
            <a:prstDash val="solid"/>
            <a:round/>
            <a:headEnd len="med" w="med" type="none"/>
            <a:tailEnd len="med" w="med" type="triangle"/>
          </a:ln>
        </p:spPr>
      </p:cxnSp>
      <p:sp>
        <p:nvSpPr>
          <p:cNvPr id="420" name="Google Shape;420;p39"/>
          <p:cNvSpPr txBox="1"/>
          <p:nvPr/>
        </p:nvSpPr>
        <p:spPr>
          <a:xfrm>
            <a:off x="6657400" y="3085550"/>
            <a:ext cx="15912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Johnnie Walker</a:t>
            </a:r>
            <a:endParaRPr b="1"/>
          </a:p>
        </p:txBody>
      </p:sp>
      <p:sp>
        <p:nvSpPr>
          <p:cNvPr id="421" name="Google Shape;421;p39"/>
          <p:cNvSpPr txBox="1"/>
          <p:nvPr/>
        </p:nvSpPr>
        <p:spPr>
          <a:xfrm>
            <a:off x="6769975" y="4156200"/>
            <a:ext cx="15912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GlenDronach</a:t>
            </a:r>
            <a:endParaRPr b="1"/>
          </a:p>
        </p:txBody>
      </p:sp>
      <p:pic>
        <p:nvPicPr>
          <p:cNvPr id="422" name="Google Shape;422;p39"/>
          <p:cNvPicPr preferRelativeResize="0"/>
          <p:nvPr/>
        </p:nvPicPr>
        <p:blipFill>
          <a:blip r:embed="rId3">
            <a:alphaModFix/>
          </a:blip>
          <a:stretch>
            <a:fillRect/>
          </a:stretch>
        </p:blipFill>
        <p:spPr>
          <a:xfrm>
            <a:off x="7040676" y="1659600"/>
            <a:ext cx="824661" cy="1487675"/>
          </a:xfrm>
          <a:prstGeom prst="rect">
            <a:avLst/>
          </a:prstGeom>
          <a:noFill/>
          <a:ln>
            <a:noFill/>
          </a:ln>
        </p:spPr>
      </p:pic>
      <p:pic>
        <p:nvPicPr>
          <p:cNvPr id="423" name="Google Shape;423;p39"/>
          <p:cNvPicPr preferRelativeResize="0"/>
          <p:nvPr/>
        </p:nvPicPr>
        <p:blipFill>
          <a:blip r:embed="rId4">
            <a:alphaModFix/>
          </a:blip>
          <a:stretch>
            <a:fillRect/>
          </a:stretch>
        </p:blipFill>
        <p:spPr>
          <a:xfrm>
            <a:off x="8086950" y="1647287"/>
            <a:ext cx="824650" cy="1512311"/>
          </a:xfrm>
          <a:prstGeom prst="rect">
            <a:avLst/>
          </a:prstGeom>
          <a:noFill/>
          <a:ln>
            <a:noFill/>
          </a:ln>
        </p:spPr>
      </p:pic>
      <p:pic>
        <p:nvPicPr>
          <p:cNvPr id="424" name="Google Shape;424;p39"/>
          <p:cNvPicPr preferRelativeResize="0"/>
          <p:nvPr/>
        </p:nvPicPr>
        <p:blipFill>
          <a:blip r:embed="rId5">
            <a:alphaModFix/>
          </a:blip>
          <a:stretch>
            <a:fillRect/>
          </a:stretch>
        </p:blipFill>
        <p:spPr>
          <a:xfrm>
            <a:off x="8208326" y="3595458"/>
            <a:ext cx="824650" cy="1483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